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350" r:id="rId2"/>
    <p:sldId id="352" r:id="rId3"/>
    <p:sldId id="389" r:id="rId4"/>
    <p:sldId id="353" r:id="rId5"/>
    <p:sldId id="354" r:id="rId6"/>
    <p:sldId id="355" r:id="rId7"/>
    <p:sldId id="356" r:id="rId8"/>
    <p:sldId id="357" r:id="rId9"/>
    <p:sldId id="358" r:id="rId10"/>
    <p:sldId id="359" r:id="rId11"/>
    <p:sldId id="360" r:id="rId12"/>
    <p:sldId id="386" r:id="rId13"/>
    <p:sldId id="361" r:id="rId14"/>
    <p:sldId id="362" r:id="rId15"/>
    <p:sldId id="387" r:id="rId16"/>
    <p:sldId id="369" r:id="rId17"/>
    <p:sldId id="370" r:id="rId18"/>
    <p:sldId id="374" r:id="rId19"/>
    <p:sldId id="364" r:id="rId20"/>
    <p:sldId id="365" r:id="rId21"/>
    <p:sldId id="368" r:id="rId22"/>
    <p:sldId id="371" r:id="rId23"/>
    <p:sldId id="384" r:id="rId24"/>
    <p:sldId id="383" r:id="rId25"/>
    <p:sldId id="372" r:id="rId26"/>
    <p:sldId id="373" r:id="rId27"/>
    <p:sldId id="376" r:id="rId28"/>
    <p:sldId id="388" r:id="rId29"/>
    <p:sldId id="377" r:id="rId30"/>
    <p:sldId id="378" r:id="rId31"/>
    <p:sldId id="379" r:id="rId32"/>
    <p:sldId id="390" r:id="rId33"/>
    <p:sldId id="391" r:id="rId34"/>
    <p:sldId id="380" r:id="rId35"/>
    <p:sldId id="349" r:id="rId3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7BB9"/>
    <a:srgbClr val="724395"/>
    <a:srgbClr val="2D2D2D"/>
    <a:srgbClr val="023C32"/>
    <a:srgbClr val="325D7E"/>
    <a:srgbClr val="2D2D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29" autoAdjust="0"/>
    <p:restoredTop sz="92232" autoAdjust="0"/>
  </p:normalViewPr>
  <p:slideViewPr>
    <p:cSldViewPr snapToGrid="0" snapToObjects="1">
      <p:cViewPr>
        <p:scale>
          <a:sx n="130" d="100"/>
          <a:sy n="130" d="100"/>
        </p:scale>
        <p:origin x="592" y="-2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580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B95BF6-EB6B-C047-8A30-69005E050EC0}" type="datetimeFigureOut">
              <a:rPr lang="en-US" smtClean="0"/>
              <a:t>3/22/18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E12FEC-CAF9-3B40-BED5-047E54771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412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45953-F371-A04E-88F8-B7C8C5B0138C}" type="datetimeFigureOut">
              <a:rPr lang="en-US" smtClean="0"/>
              <a:t>3/22/18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0B090-23CD-E64B-B6B2-27996764B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5227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0B090-23CD-E64B-B6B2-27996764BD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461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0B090-23CD-E64B-B6B2-27996764BD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7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 userDrawn="1"/>
        </p:nvSpPr>
        <p:spPr>
          <a:xfrm>
            <a:off x="8758409" y="73797"/>
            <a:ext cx="30763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C6E191-867E-F74F-A8F8-B78D0795E643}" type="slidenum">
              <a:rPr lang="en-US" sz="800" smtClean="0">
                <a:solidFill>
                  <a:schemeClr val="bg1"/>
                </a:solidFill>
              </a:rPr>
              <a:pPr marL="0" marR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 smtClean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152400" y="73797"/>
            <a:ext cx="39610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chemeClr val="bg1"/>
                </a:solidFill>
                <a:latin typeface="Arial"/>
                <a:cs typeface="Arial"/>
              </a:rPr>
              <a:t>IBM</a:t>
            </a:r>
            <a:endParaRPr lang="en-US" sz="8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1245889" y="18878"/>
            <a:ext cx="13112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/>
                <a:cs typeface="Arial"/>
              </a:rPr>
              <a:t>_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1524000" y="-13894"/>
            <a:ext cx="0" cy="5157395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3048000" y="1"/>
            <a:ext cx="0" cy="5157395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5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0800000" flipH="1" flipV="1">
            <a:off x="3519494" y="610734"/>
            <a:ext cx="993661" cy="39746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/>
          <p:cNvSpPr/>
          <p:nvPr userDrawn="1"/>
        </p:nvSpPr>
        <p:spPr>
          <a:xfrm>
            <a:off x="0" y="-13894"/>
            <a:ext cx="9144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2549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551397" y="106964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477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451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234322"/>
            <a:ext cx="9144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8758409" y="73797"/>
            <a:ext cx="30763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C6E191-867E-F74F-A8F8-B78D0795E643}" type="slidenum">
              <a:rPr lang="en-US" sz="800" smtClean="0">
                <a:solidFill>
                  <a:srgbClr val="FFFFFF"/>
                </a:solidFill>
              </a:rPr>
              <a:pPr marL="0" marR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800" dirty="0" smtClean="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52400" y="73797"/>
            <a:ext cx="39610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FFFFFF"/>
                </a:solidFill>
                <a:latin typeface="Arial"/>
                <a:cs typeface="Arial"/>
              </a:rPr>
              <a:t>IBM</a:t>
            </a:r>
            <a:endParaRPr lang="en-US" sz="8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245889" y="18878"/>
            <a:ext cx="131127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FFFF"/>
                </a:solidFill>
                <a:latin typeface="Arial"/>
                <a:cs typeface="Arial"/>
              </a:rPr>
              <a:t>_</a:t>
            </a:r>
          </a:p>
        </p:txBody>
      </p:sp>
    </p:spTree>
    <p:extLst>
      <p:ext uri="{BB962C8B-B14F-4D97-AF65-F5344CB8AC3E}">
        <p14:creationId xmlns:p14="http://schemas.microsoft.com/office/powerpoint/2010/main" val="1518614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3756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673" r:id="rId2"/>
    <p:sldLayoutId id="2147483714" r:id="rId3"/>
    <p:sldLayoutId id="2147483708" r:id="rId4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gpunathi@in.ibm.com" TargetMode="External"/><Relationship Id="rId3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ibm.com/open/omr" TargetMode="External"/><Relationship Id="rId3" Type="http://schemas.openxmlformats.org/officeDocument/2006/relationships/image" Target="../media/image9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b5ennM_pgc" TargetMode="External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eclipse/openj9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tel.in/content/dam/www/public/us/en/documents/manuals/64-ia-32-architectures-software-developer-manual-325462.pdf" TargetMode="External"/><Relationship Id="rId4" Type="http://schemas.openxmlformats.org/officeDocument/2006/relationships/hyperlink" Target="https://en.wikipedia.org/wiki/Category:Programming_language_classification" TargetMode="External"/><Relationship Id="rId5" Type="http://schemas.openxmlformats.org/officeDocument/2006/relationships/hyperlink" Target="https://docs.python.org/3/reference/index.html" TargetMode="External"/><Relationship Id="rId6" Type="http://schemas.openxmlformats.org/officeDocument/2006/relationships/hyperlink" Target="https://swift.org/documentation/TheSwiftProgrammingLanguage(Swift3).epub" TargetMode="External"/><Relationship Id="rId7" Type="http://schemas.openxmlformats.org/officeDocument/2006/relationships/hyperlink" Target="https://nodejs.org/api" TargetMode="External"/><Relationship Id="rId8" Type="http://schemas.openxmlformats.org/officeDocument/2006/relationships/hyperlink" Target="https://developer.ibm.com/open/omr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oracle.com/javase/specs/jvms/se8/jvms8.pdf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gpunathi@in.ibm.co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094196" y="12649"/>
            <a:ext cx="0" cy="514350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7618196" y="12649"/>
            <a:ext cx="0" cy="514350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133" y="29376"/>
            <a:ext cx="5579291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80133" y="1392980"/>
            <a:ext cx="6631782" cy="127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bg1"/>
                </a:solidFill>
                <a:latin typeface="Helvetica Neue"/>
              </a:rPr>
              <a:t>Languages:</a:t>
            </a:r>
          </a:p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bg1"/>
                </a:solidFill>
                <a:latin typeface="Helvetica Neue"/>
              </a:rPr>
              <a:t>For the </a:t>
            </a:r>
            <a:r>
              <a:rPr lang="en-US" sz="3200" b="1" dirty="0" smtClean="0">
                <a:solidFill>
                  <a:schemeClr val="bg1"/>
                </a:solidFill>
                <a:latin typeface="Helvetica Neue"/>
              </a:rPr>
              <a:t>Man </a:t>
            </a:r>
            <a:r>
              <a:rPr lang="en-US" sz="3200" b="1" dirty="0">
                <a:solidFill>
                  <a:schemeClr val="bg1"/>
                </a:solidFill>
                <a:latin typeface="Helvetica Neue"/>
              </a:rPr>
              <a:t>or </a:t>
            </a:r>
            <a:r>
              <a:rPr lang="en-US" sz="3200" b="1" dirty="0" smtClean="0">
                <a:solidFill>
                  <a:schemeClr val="bg1"/>
                </a:solidFill>
                <a:latin typeface="Helvetica Neue"/>
              </a:rPr>
              <a:t>the Machine</a:t>
            </a:r>
            <a:r>
              <a:rPr lang="en-US" sz="3200" b="1" dirty="0">
                <a:solidFill>
                  <a:schemeClr val="bg1"/>
                </a:solidFill>
                <a:latin typeface="Helvetica Neue"/>
              </a:rPr>
              <a:t>?</a:t>
            </a:r>
          </a:p>
          <a:p>
            <a:pPr>
              <a:lnSpc>
                <a:spcPct val="80000"/>
              </a:lnSpc>
            </a:pPr>
            <a:endParaRPr lang="en-US" sz="3200" dirty="0">
              <a:solidFill>
                <a:schemeClr val="bg1"/>
              </a:solidFill>
              <a:latin typeface="Helvetica Neue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4323" y="2793155"/>
            <a:ext cx="55333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C000"/>
                </a:solidFill>
                <a:latin typeface="Helvetica Neue"/>
                <a:cs typeface="Arial"/>
              </a:rPr>
              <a:t>Polyglot Languages and Runtimes | </a:t>
            </a:r>
            <a:r>
              <a:rPr lang="en-US" sz="1600" dirty="0" smtClean="0">
                <a:solidFill>
                  <a:srgbClr val="FFC000"/>
                </a:solidFill>
                <a:latin typeface="Helvetica Neue"/>
                <a:cs typeface="Arial"/>
              </a:rPr>
              <a:t>March 24</a:t>
            </a:r>
            <a:r>
              <a:rPr lang="en-US" sz="1600" dirty="0" smtClean="0">
                <a:solidFill>
                  <a:srgbClr val="FFC000"/>
                </a:solidFill>
                <a:latin typeface="Helvetica Neue"/>
                <a:cs typeface="Arial"/>
              </a:rPr>
              <a:t> </a:t>
            </a:r>
            <a:r>
              <a:rPr lang="en-US" sz="1600" dirty="0">
                <a:solidFill>
                  <a:srgbClr val="FFC000"/>
                </a:solidFill>
                <a:latin typeface="Helvetica Neue"/>
                <a:cs typeface="Arial"/>
              </a:rPr>
              <a:t>| </a:t>
            </a:r>
            <a:r>
              <a:rPr lang="en-US" sz="1600" dirty="0" smtClean="0">
                <a:solidFill>
                  <a:srgbClr val="FFC000"/>
                </a:solidFill>
                <a:latin typeface="Helvetica Neue"/>
                <a:cs typeface="Arial"/>
              </a:rPr>
              <a:t>Bangalore</a:t>
            </a:r>
            <a:endParaRPr lang="en-US" sz="1600" dirty="0">
              <a:solidFill>
                <a:srgbClr val="FFC000"/>
              </a:solidFill>
              <a:latin typeface="Helvetica Neue"/>
              <a:cs typeface="Arial"/>
            </a:endParaRPr>
          </a:p>
        </p:txBody>
      </p:sp>
      <p:pic>
        <p:nvPicPr>
          <p:cNvPr id="9" name="Picture 5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0800000" flipH="1" flipV="1">
            <a:off x="572659" y="267317"/>
            <a:ext cx="993661" cy="39746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Straight Connector 9"/>
          <p:cNvCxnSpPr/>
          <p:nvPr/>
        </p:nvCxnSpPr>
        <p:spPr>
          <a:xfrm flipH="1">
            <a:off x="4895310" y="126220"/>
            <a:ext cx="3313801" cy="5098828"/>
          </a:xfrm>
          <a:prstGeom prst="line">
            <a:avLst/>
          </a:prstGeom>
          <a:ln w="127000" cap="rnd">
            <a:solidFill>
              <a:srgbClr val="00B050">
                <a:alpha val="7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7176420" y="2218491"/>
            <a:ext cx="1880697" cy="3037965"/>
          </a:xfrm>
          <a:prstGeom prst="line">
            <a:avLst/>
          </a:prstGeom>
          <a:ln w="127000" cap="rnd">
            <a:solidFill>
              <a:srgbClr val="00B050">
                <a:alpha val="7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6037653" y="126220"/>
            <a:ext cx="3106347" cy="5186662"/>
          </a:xfrm>
          <a:prstGeom prst="line">
            <a:avLst/>
          </a:prstGeom>
          <a:ln w="127000" cap="rnd">
            <a:solidFill>
              <a:srgbClr val="00B050">
                <a:alpha val="7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84"/>
          <p:cNvGrpSpPr/>
          <p:nvPr/>
        </p:nvGrpSpPr>
        <p:grpSpPr>
          <a:xfrm rot="321582">
            <a:off x="6059424" y="1451703"/>
            <a:ext cx="2546023" cy="3329233"/>
            <a:chOff x="2362200" y="1219200"/>
            <a:chExt cx="4419600" cy="4419600"/>
          </a:xfrm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</p:grpSpPr>
        <p:sp>
          <p:nvSpPr>
            <p:cNvPr id="14" name="Donut 13"/>
            <p:cNvSpPr/>
            <p:nvPr/>
          </p:nvSpPr>
          <p:spPr>
            <a:xfrm>
              <a:off x="4192524" y="3049524"/>
              <a:ext cx="758952" cy="758952"/>
            </a:xfrm>
            <a:prstGeom prst="donut">
              <a:avLst/>
            </a:prstGeom>
            <a:solidFill>
              <a:schemeClr val="accent6"/>
            </a:solidFill>
            <a:ln>
              <a:noFill/>
            </a:ln>
            <a:effectLst>
              <a:outerShdw blurRad="127000" dist="38100" dir="2700000" algn="ctr">
                <a:srgbClr val="000000">
                  <a:alpha val="45000"/>
                </a:srgbClr>
              </a:outerShdw>
            </a:effectLst>
            <a:sp3d prstMaterial="translucentPowder">
              <a:bevelT w="203200" h="508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Donut 14"/>
            <p:cNvSpPr/>
            <p:nvPr/>
          </p:nvSpPr>
          <p:spPr>
            <a:xfrm>
              <a:off x="2665476" y="1522476"/>
              <a:ext cx="3813048" cy="3813048"/>
            </a:xfrm>
            <a:prstGeom prst="donut">
              <a:avLst>
                <a:gd name="adj" fmla="val 9009"/>
              </a:avLst>
            </a:prstGeom>
            <a:solidFill>
              <a:schemeClr val="accent3"/>
            </a:solidFill>
            <a:ln>
              <a:noFill/>
            </a:ln>
            <a:effectLst>
              <a:outerShdw blurRad="127000" dist="38100" dir="2700000" algn="ctr">
                <a:srgbClr val="000000">
                  <a:alpha val="45000"/>
                </a:srgbClr>
              </a:outerShdw>
            </a:effectLst>
            <a:sp3d prstMaterial="translucentPowder">
              <a:bevelT w="203200" h="508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16" name="Group 60"/>
            <p:cNvGrpSpPr/>
            <p:nvPr/>
          </p:nvGrpSpPr>
          <p:grpSpPr>
            <a:xfrm>
              <a:off x="3125724" y="1982724"/>
              <a:ext cx="2892552" cy="2892552"/>
              <a:chOff x="3125724" y="1981200"/>
              <a:chExt cx="2892552" cy="2892552"/>
            </a:xfrm>
          </p:grpSpPr>
          <p:grpSp>
            <p:nvGrpSpPr>
              <p:cNvPr id="30" name="Group 56"/>
              <p:cNvGrpSpPr/>
              <p:nvPr/>
            </p:nvGrpSpPr>
            <p:grpSpPr>
              <a:xfrm>
                <a:off x="4381500" y="1981200"/>
                <a:ext cx="381000" cy="2892552"/>
                <a:chOff x="4381500" y="1981200"/>
                <a:chExt cx="381000" cy="2892552"/>
              </a:xfrm>
            </p:grpSpPr>
            <p:sp>
              <p:nvSpPr>
                <p:cNvPr id="34" name="Isosceles Triangle 53"/>
                <p:cNvSpPr/>
                <p:nvPr/>
              </p:nvSpPr>
              <p:spPr>
                <a:xfrm>
                  <a:off x="4381500" y="1981200"/>
                  <a:ext cx="381000" cy="987552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127000" dist="38100" dir="2700000" algn="ctr">
                    <a:srgbClr val="000000">
                      <a:alpha val="45000"/>
                    </a:srgbClr>
                  </a:outerShdw>
                </a:effectLst>
                <a:sp3d prstMaterial="translucentPowder">
                  <a:bevelT w="2032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5" name="Isosceles Triangle 54"/>
                <p:cNvSpPr/>
                <p:nvPr/>
              </p:nvSpPr>
              <p:spPr>
                <a:xfrm flipV="1">
                  <a:off x="4381500" y="3886200"/>
                  <a:ext cx="381000" cy="987552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127000" dist="38100" dir="2700000" algn="ctr">
                    <a:srgbClr val="000000">
                      <a:alpha val="45000"/>
                    </a:srgbClr>
                  </a:outerShdw>
                </a:effectLst>
                <a:sp3d prstMaterial="translucentPowder">
                  <a:bevelT w="2032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31" name="Group 57"/>
              <p:cNvGrpSpPr/>
              <p:nvPr/>
            </p:nvGrpSpPr>
            <p:grpSpPr>
              <a:xfrm rot="5400000">
                <a:off x="4381500" y="1982724"/>
                <a:ext cx="381000" cy="2892552"/>
                <a:chOff x="4381500" y="1981200"/>
                <a:chExt cx="381000" cy="2892552"/>
              </a:xfrm>
            </p:grpSpPr>
            <p:sp>
              <p:nvSpPr>
                <p:cNvPr id="32" name="Isosceles Triangle 58"/>
                <p:cNvSpPr/>
                <p:nvPr/>
              </p:nvSpPr>
              <p:spPr>
                <a:xfrm>
                  <a:off x="4381500" y="1981200"/>
                  <a:ext cx="381000" cy="987552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127000" dist="38100" dir="2700000" algn="ctr">
                    <a:srgbClr val="000000">
                      <a:alpha val="45000"/>
                    </a:srgbClr>
                  </a:outerShdw>
                </a:effectLst>
                <a:sp3d prstMaterial="translucentPowder">
                  <a:bevelT w="2032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3" name="Isosceles Triangle 59"/>
                <p:cNvSpPr/>
                <p:nvPr/>
              </p:nvSpPr>
              <p:spPr>
                <a:xfrm flipV="1">
                  <a:off x="4381500" y="3886200"/>
                  <a:ext cx="381000" cy="987552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127000" dist="38100" dir="2700000" algn="ctr">
                    <a:srgbClr val="000000">
                      <a:alpha val="45000"/>
                    </a:srgbClr>
                  </a:outerShdw>
                </a:effectLst>
                <a:sp3d prstMaterial="translucentPowder">
                  <a:bevelT w="2032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7" name="Group 61"/>
            <p:cNvGrpSpPr/>
            <p:nvPr/>
          </p:nvGrpSpPr>
          <p:grpSpPr>
            <a:xfrm rot="2700000">
              <a:off x="3125724" y="1982724"/>
              <a:ext cx="2892552" cy="2892552"/>
              <a:chOff x="3125724" y="1981200"/>
              <a:chExt cx="2892552" cy="2892552"/>
            </a:xfrm>
          </p:grpSpPr>
          <p:grpSp>
            <p:nvGrpSpPr>
              <p:cNvPr id="24" name="Group 62"/>
              <p:cNvGrpSpPr/>
              <p:nvPr/>
            </p:nvGrpSpPr>
            <p:grpSpPr>
              <a:xfrm>
                <a:off x="4381500" y="1981200"/>
                <a:ext cx="381000" cy="2892552"/>
                <a:chOff x="4381500" y="1981200"/>
                <a:chExt cx="381000" cy="2892552"/>
              </a:xfrm>
            </p:grpSpPr>
            <p:sp>
              <p:nvSpPr>
                <p:cNvPr id="28" name="Isosceles Triangle 66"/>
                <p:cNvSpPr/>
                <p:nvPr/>
              </p:nvSpPr>
              <p:spPr>
                <a:xfrm>
                  <a:off x="4381500" y="1981200"/>
                  <a:ext cx="381000" cy="987552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127000" dist="38100" dir="2700000" algn="ctr">
                    <a:srgbClr val="000000">
                      <a:alpha val="45000"/>
                    </a:srgbClr>
                  </a:outerShdw>
                </a:effectLst>
                <a:sp3d prstMaterial="translucentPowder">
                  <a:bevelT w="2032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9" name="Isosceles Triangle 67"/>
                <p:cNvSpPr/>
                <p:nvPr/>
              </p:nvSpPr>
              <p:spPr>
                <a:xfrm flipV="1">
                  <a:off x="4381500" y="3886200"/>
                  <a:ext cx="381000" cy="987552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127000" dist="38100" dir="2700000" algn="ctr">
                    <a:srgbClr val="000000">
                      <a:alpha val="45000"/>
                    </a:srgbClr>
                  </a:outerShdw>
                </a:effectLst>
                <a:sp3d prstMaterial="translucentPowder">
                  <a:bevelT w="2032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25" name="Group 63"/>
              <p:cNvGrpSpPr/>
              <p:nvPr/>
            </p:nvGrpSpPr>
            <p:grpSpPr>
              <a:xfrm rot="5400000">
                <a:off x="4381500" y="1982724"/>
                <a:ext cx="381000" cy="2892552"/>
                <a:chOff x="4381500" y="1981200"/>
                <a:chExt cx="381000" cy="2892552"/>
              </a:xfrm>
            </p:grpSpPr>
            <p:sp>
              <p:nvSpPr>
                <p:cNvPr id="26" name="Isosceles Triangle 64"/>
                <p:cNvSpPr/>
                <p:nvPr/>
              </p:nvSpPr>
              <p:spPr>
                <a:xfrm>
                  <a:off x="4381500" y="1981200"/>
                  <a:ext cx="381000" cy="987552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127000" dist="38100" dir="2700000" algn="ctr">
                    <a:srgbClr val="000000">
                      <a:alpha val="45000"/>
                    </a:srgbClr>
                  </a:outerShdw>
                </a:effectLst>
                <a:sp3d prstMaterial="translucentPowder">
                  <a:bevelT w="2032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7" name="Isosceles Triangle 65"/>
                <p:cNvSpPr/>
                <p:nvPr/>
              </p:nvSpPr>
              <p:spPr>
                <a:xfrm flipV="1">
                  <a:off x="4381500" y="3886200"/>
                  <a:ext cx="381000" cy="987552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outerShdw blurRad="127000" dist="38100" dir="2700000" algn="ctr">
                    <a:srgbClr val="000000">
                      <a:alpha val="45000"/>
                    </a:srgbClr>
                  </a:outerShdw>
                </a:effectLst>
                <a:sp3d prstMaterial="translucentPowder">
                  <a:bevelT w="203200" h="50800" prst="softRound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grpSp>
          <p:nvGrpSpPr>
            <p:cNvPr id="18" name="Group 70"/>
            <p:cNvGrpSpPr/>
            <p:nvPr/>
          </p:nvGrpSpPr>
          <p:grpSpPr>
            <a:xfrm>
              <a:off x="4419600" y="1219200"/>
              <a:ext cx="304800" cy="4419600"/>
              <a:chOff x="4419600" y="1219200"/>
              <a:chExt cx="304800" cy="4419600"/>
            </a:xfrm>
          </p:grpSpPr>
          <p:sp>
            <p:nvSpPr>
              <p:cNvPr id="22" name="Isosceles Triangle 68"/>
              <p:cNvSpPr/>
              <p:nvPr/>
            </p:nvSpPr>
            <p:spPr>
              <a:xfrm>
                <a:off x="4419600" y="1219200"/>
                <a:ext cx="304800" cy="228600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127000" dist="38100" dir="2700000" algn="ctr">
                  <a:srgbClr val="000000">
                    <a:alpha val="45000"/>
                  </a:srgbClr>
                </a:outerShdw>
              </a:effectLst>
              <a:sp3d prstMaterial="translucentPowder">
                <a:bevelT w="203200" h="508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Isosceles Triangle 69"/>
              <p:cNvSpPr/>
              <p:nvPr/>
            </p:nvSpPr>
            <p:spPr>
              <a:xfrm flipV="1">
                <a:off x="4419600" y="5410200"/>
                <a:ext cx="304800" cy="228600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127000" dist="38100" dir="2700000" algn="ctr">
                  <a:srgbClr val="000000">
                    <a:alpha val="45000"/>
                  </a:srgbClr>
                </a:outerShdw>
              </a:effectLst>
              <a:sp3d prstMaterial="translucentPowder">
                <a:bevelT w="203200" h="508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9" name="Group 71"/>
            <p:cNvGrpSpPr/>
            <p:nvPr/>
          </p:nvGrpSpPr>
          <p:grpSpPr>
            <a:xfrm rot="5400000">
              <a:off x="4419600" y="1219200"/>
              <a:ext cx="304800" cy="4419600"/>
              <a:chOff x="4419600" y="1219200"/>
              <a:chExt cx="304800" cy="4419600"/>
            </a:xfrm>
          </p:grpSpPr>
          <p:sp>
            <p:nvSpPr>
              <p:cNvPr id="20" name="Isosceles Triangle 72"/>
              <p:cNvSpPr/>
              <p:nvPr/>
            </p:nvSpPr>
            <p:spPr>
              <a:xfrm>
                <a:off x="4419600" y="1219200"/>
                <a:ext cx="304800" cy="228600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127000" dist="38100" dir="2700000" algn="ctr">
                  <a:srgbClr val="000000">
                    <a:alpha val="45000"/>
                  </a:srgbClr>
                </a:outerShdw>
              </a:effectLst>
              <a:sp3d prstMaterial="translucentPowder">
                <a:bevelT w="203200" h="508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Isosceles Triangle 73"/>
              <p:cNvSpPr/>
              <p:nvPr/>
            </p:nvSpPr>
            <p:spPr>
              <a:xfrm flipV="1">
                <a:off x="4419600" y="5410200"/>
                <a:ext cx="304800" cy="228600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127000" dist="38100" dir="2700000" algn="ctr">
                  <a:srgbClr val="000000">
                    <a:alpha val="45000"/>
                  </a:srgbClr>
                </a:outerShdw>
              </a:effectLst>
              <a:sp3d prstMaterial="translucentPowder">
                <a:bevelT w="203200" h="508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82931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71445" y="76440"/>
            <a:ext cx="63825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Implications of Abstraction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0875" y="823201"/>
            <a:ext cx="636309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Compilers: Optimization, Transformation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	[ GCC, MSVC, Clang, </a:t>
            </a:r>
            <a:r>
              <a:rPr lang="en-US" sz="1400" dirty="0" err="1" smtClean="0">
                <a:solidFill>
                  <a:srgbClr val="7030A0"/>
                </a:solidFill>
                <a:latin typeface="Helvetica Neue"/>
              </a:rPr>
              <a:t>Javac</a:t>
            </a: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 ]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endParaRPr lang="en-US" sz="1400" dirty="0">
              <a:solidFill>
                <a:srgbClr val="7030A0"/>
              </a:solidFill>
              <a:latin typeface="Helvetica Neue"/>
            </a:endParaRP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400" dirty="0" err="1" smtClean="0">
                <a:solidFill>
                  <a:srgbClr val="7030A0"/>
                </a:solidFill>
                <a:latin typeface="Helvetica Neue"/>
              </a:rPr>
              <a:t>Transpilers</a:t>
            </a: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: Source-Source Transformation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	[ </a:t>
            </a:r>
            <a:r>
              <a:rPr lang="en-US" sz="1400" dirty="0" err="1" smtClean="0">
                <a:solidFill>
                  <a:srgbClr val="7030A0"/>
                </a:solidFill>
                <a:latin typeface="Helvetica Neue"/>
              </a:rPr>
              <a:t>CoffeeScript</a:t>
            </a: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, </a:t>
            </a:r>
            <a:r>
              <a:rPr lang="en-US" sz="1400" dirty="0" err="1" smtClean="0">
                <a:solidFill>
                  <a:srgbClr val="7030A0"/>
                </a:solidFill>
                <a:latin typeface="Helvetica Neue"/>
              </a:rPr>
              <a:t>Jython</a:t>
            </a: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, </a:t>
            </a:r>
            <a:r>
              <a:rPr lang="en-US" sz="1400" dirty="0" err="1" smtClean="0">
                <a:solidFill>
                  <a:srgbClr val="7030A0"/>
                </a:solidFill>
                <a:latin typeface="Helvetica Neue"/>
              </a:rPr>
              <a:t>Jruby</a:t>
            </a: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 ]</a:t>
            </a:r>
            <a:endParaRPr lang="en-US" sz="1400" dirty="0">
              <a:solidFill>
                <a:srgbClr val="7030A0"/>
              </a:solidFill>
              <a:latin typeface="Helvetica Neue"/>
            </a:endParaRP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endParaRPr lang="en-US" sz="1400" dirty="0" smtClean="0">
              <a:solidFill>
                <a:srgbClr val="7030A0"/>
              </a:solidFill>
              <a:latin typeface="Helvetica Neue"/>
            </a:endParaRP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Interpreters: Translation, Command-to-Action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	[ Bash, JVM, V8, Python ]</a:t>
            </a:r>
            <a:endParaRPr lang="en-US" sz="1400" dirty="0">
              <a:solidFill>
                <a:srgbClr val="7030A0"/>
              </a:solidFill>
              <a:latin typeface="Helvetica Neue"/>
            </a:endParaRP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endParaRPr lang="en-US" sz="1400" dirty="0" smtClean="0">
              <a:solidFill>
                <a:srgbClr val="7030A0"/>
              </a:solidFill>
              <a:latin typeface="Helvetica Neue"/>
            </a:endParaRP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Virtual machines: Virtualization and Simulation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	[ JVM, LLVM, CLR, ART ]</a:t>
            </a:r>
            <a:endParaRPr lang="en-US" sz="1400" dirty="0">
              <a:solidFill>
                <a:srgbClr val="7030A0"/>
              </a:solidFill>
              <a:latin typeface="Helvetica Neue"/>
            </a:endParaRP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endParaRPr lang="en-US" sz="1400" dirty="0" smtClean="0">
              <a:solidFill>
                <a:srgbClr val="7030A0"/>
              </a:solidFill>
              <a:latin typeface="Helvetica Neue"/>
            </a:endParaRP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Runtime Environments: </a:t>
            </a:r>
            <a:r>
              <a:rPr lang="en-US" sz="1400" dirty="0">
                <a:solidFill>
                  <a:srgbClr val="7030A0"/>
                </a:solidFill>
                <a:latin typeface="Helvetica Neue"/>
              </a:rPr>
              <a:t>E</a:t>
            </a: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xecution Support Subsystem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400" dirty="0" smtClean="0">
                <a:solidFill>
                  <a:srgbClr val="7030A0"/>
                </a:solidFill>
                <a:latin typeface="Helvetica Neue"/>
              </a:rPr>
              <a:t>	[ GLIBC, JRE, PTHREAD, KERNEL32.DLL ]</a:t>
            </a:r>
            <a:endParaRPr lang="en-US" sz="1400" dirty="0">
              <a:solidFill>
                <a:srgbClr val="7030A0"/>
              </a:solidFill>
              <a:latin typeface="Helvetica Neue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474579" y="225398"/>
            <a:ext cx="141577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>
                <a:solidFill>
                  <a:srgbClr val="7030A0"/>
                </a:solidFill>
                <a:latin typeface="Helvetica Neue"/>
              </a:rPr>
              <a:t>🐞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474579" y="1971254"/>
            <a:ext cx="141577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>
                <a:solidFill>
                  <a:srgbClr val="7030A0"/>
                </a:solidFill>
                <a:latin typeface="Helvetica Neue"/>
              </a:rPr>
              <a:t>🗑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881882" y="3816732"/>
            <a:ext cx="141577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rgbClr val="7030A0"/>
                </a:solidFill>
                <a:latin typeface="Helvetica Neue"/>
              </a:rPr>
              <a:t>⏳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037220" y="3816732"/>
            <a:ext cx="141577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rgbClr val="7030A0"/>
                </a:solidFill>
                <a:latin typeface="Helvetica Neue"/>
              </a:rPr>
              <a:t>🔋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959551" y="3816732"/>
            <a:ext cx="141577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rgbClr val="7030A0"/>
                </a:solidFill>
                <a:latin typeface="Helvetica Neue"/>
              </a:rPr>
              <a:t>🛡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14889" y="3717111"/>
            <a:ext cx="141577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rgbClr val="7030A0"/>
                </a:solidFill>
                <a:latin typeface="Helvetica Neue"/>
              </a:rPr>
              <a:t>🐌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474579" y="3717111"/>
            <a:ext cx="141577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rgbClr val="7030A0"/>
                </a:solidFill>
                <a:latin typeface="Helvetica Neue"/>
              </a:rPr>
              <a:t>🕳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3024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2016" y="330964"/>
            <a:ext cx="5036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Types of Abstraction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6497" y="1573235"/>
            <a:ext cx="445887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000" dirty="0" smtClean="0">
                <a:solidFill>
                  <a:srgbClr val="7030A0"/>
                </a:solidFill>
                <a:latin typeface="Helvetica Neue"/>
              </a:rPr>
              <a:t>High level semantics (instructions)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000" dirty="0" smtClean="0">
                <a:solidFill>
                  <a:srgbClr val="7030A0"/>
                </a:solidFill>
                <a:latin typeface="Helvetica Neue"/>
              </a:rPr>
              <a:t>Typed variables (raw memory)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000" dirty="0" smtClean="0">
                <a:solidFill>
                  <a:srgbClr val="7030A0"/>
                </a:solidFill>
                <a:latin typeface="Helvetica Neue"/>
              </a:rPr>
              <a:t>Virtual machine (CPU)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13930" y="1040738"/>
            <a:ext cx="2246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User space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88438" y="1044432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Kernel space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074196" y="1573234"/>
            <a:ext cx="374929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000" dirty="0" smtClean="0">
                <a:solidFill>
                  <a:srgbClr val="7030A0"/>
                </a:solidFill>
                <a:latin typeface="Helvetica Neue"/>
              </a:rPr>
              <a:t>System calls (devices)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000" dirty="0" smtClean="0">
                <a:solidFill>
                  <a:srgbClr val="7030A0"/>
                </a:solidFill>
                <a:latin typeface="Helvetica Neue"/>
              </a:rPr>
              <a:t>Threading (Scheduling)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000" dirty="0" smtClean="0">
                <a:solidFill>
                  <a:srgbClr val="7030A0"/>
                </a:solidFill>
                <a:latin typeface="Helvetica Neue"/>
              </a:rPr>
              <a:t>APIs(I/O, net, FS, resources)</a:t>
            </a:r>
            <a:endParaRPr lang="en-US" sz="2000" dirty="0">
              <a:solidFill>
                <a:srgbClr val="7030A0"/>
              </a:solidFill>
              <a:latin typeface="Helvetica Neue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390358" y="2996296"/>
            <a:ext cx="156966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800" dirty="0">
                <a:solidFill>
                  <a:srgbClr val="7030A0"/>
                </a:solidFill>
                <a:latin typeface="Helvetica Neue"/>
              </a:rPr>
              <a:t>⚙</a:t>
            </a:r>
            <a:endParaRPr lang="en-US" sz="10800" dirty="0"/>
          </a:p>
        </p:txBody>
      </p:sp>
      <p:sp>
        <p:nvSpPr>
          <p:cNvPr id="12" name="Rectangle 11"/>
          <p:cNvSpPr/>
          <p:nvPr/>
        </p:nvSpPr>
        <p:spPr>
          <a:xfrm>
            <a:off x="6089356" y="2996296"/>
            <a:ext cx="156966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800" dirty="0">
                <a:solidFill>
                  <a:srgbClr val="7030A0"/>
                </a:solidFill>
                <a:latin typeface="Helvetica Neue"/>
              </a:rPr>
              <a:t>⚓️</a:t>
            </a:r>
            <a:endParaRPr lang="en-US" sz="10800" dirty="0"/>
          </a:p>
        </p:txBody>
      </p:sp>
    </p:spTree>
    <p:extLst>
      <p:ext uri="{BB962C8B-B14F-4D97-AF65-F5344CB8AC3E}">
        <p14:creationId xmlns:p14="http://schemas.microsoft.com/office/powerpoint/2010/main" val="42137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376313" y="2090746"/>
            <a:ext cx="6515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Major Language Paradigms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52653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2016" y="330964"/>
            <a:ext cx="4725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Object Orientation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398309" y="147367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51700" y="1654883"/>
            <a:ext cx="276598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Data organization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Data Modelling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Behavior specialization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Composition, Delegation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Polymorphism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Re-usability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Modularity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161908" y="1686922"/>
            <a:ext cx="26544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Data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organization cost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Data access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Data optimization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Code optimization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Code bloating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Weak Spatial Locality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87038" y="1654883"/>
            <a:ext cx="28893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Runtime code verification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Runtime type verification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Runtime linking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Dynamic dispatch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Method </a:t>
            </a:r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de-virtualization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Dynamic memory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Synchronization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Serialization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Expressiveness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64459" y="102829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12925" y="103832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885631"/>
              </p:ext>
            </p:extLst>
          </p:nvPr>
        </p:nvGraphicFramePr>
        <p:xfrm>
          <a:off x="548326" y="4240206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004699"/>
              </p:ext>
            </p:extLst>
          </p:nvPr>
        </p:nvGraphicFramePr>
        <p:xfrm>
          <a:off x="3280625" y="4239725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3208653"/>
              </p:ext>
            </p:extLst>
          </p:nvPr>
        </p:nvGraphicFramePr>
        <p:xfrm>
          <a:off x="6012924" y="4239725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0478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2016" y="330964"/>
            <a:ext cx="5950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Functional Programming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51700" y="1654883"/>
            <a:ext cx="27659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Functions as variables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Continuation passing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Higher order functions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Code loosely bound to data, applied as custom agents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161908" y="1686922"/>
            <a:ext cx="26544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Data access validation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State definition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Contextualization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87038" y="1654883"/>
            <a:ext cx="28893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State Creation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Context management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Context Synchronization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Context lifecycle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Disambiguation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Runtime Code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generation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Memory management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Expressiveness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64459" y="102829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12925" y="103832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833897"/>
              </p:ext>
            </p:extLst>
          </p:nvPr>
        </p:nvGraphicFramePr>
        <p:xfrm>
          <a:off x="548326" y="4240206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207620"/>
              </p:ext>
            </p:extLst>
          </p:nvPr>
        </p:nvGraphicFramePr>
        <p:xfrm>
          <a:off x="3065282" y="4202147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767669"/>
              </p:ext>
            </p:extLst>
          </p:nvPr>
        </p:nvGraphicFramePr>
        <p:xfrm>
          <a:off x="5887038" y="4202147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890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817566" y="2137880"/>
            <a:ext cx="4299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Java Perspectives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2621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5" y="330964"/>
            <a:ext cx="3801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Virtual Methods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1700" y="1683290"/>
            <a:ext cx="27659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Enable specialization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Runtime polymorphism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Mimic real world heritage models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1908" y="1686922"/>
            <a:ext cx="311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Hierarchy validation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Virtual method table creation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78252" y="1683291"/>
            <a:ext cx="22765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Class Hierarchy Analysis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Method lookup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Dynamic binding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Code aggregation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Virtual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guarding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Expressiveness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64459" y="102829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09317" y="1023460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741809"/>
              </p:ext>
            </p:extLst>
          </p:nvPr>
        </p:nvGraphicFramePr>
        <p:xfrm>
          <a:off x="445514" y="3560862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075457"/>
              </p:ext>
            </p:extLst>
          </p:nvPr>
        </p:nvGraphicFramePr>
        <p:xfrm>
          <a:off x="3217682" y="3560862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529964"/>
              </p:ext>
            </p:extLst>
          </p:nvPr>
        </p:nvGraphicFramePr>
        <p:xfrm>
          <a:off x="6278252" y="3560862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558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6" y="330964"/>
            <a:ext cx="3810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Synchronization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1700" y="1686922"/>
            <a:ext cx="27102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Synchronization intrinsic to language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Locks intrinsic to Objects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Granular at function and block level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1908" y="1686922"/>
            <a:ext cx="2654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Syntax and Semantics validation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99142" y="1686922"/>
            <a:ext cx="28893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Lock word management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Implement sync. primitives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Fast path sync.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Slow path sync.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Exception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handling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Expressiveness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64459" y="102829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2925" y="103832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091199"/>
              </p:ext>
            </p:extLst>
          </p:nvPr>
        </p:nvGraphicFramePr>
        <p:xfrm>
          <a:off x="548326" y="4057326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389628"/>
              </p:ext>
            </p:extLst>
          </p:nvPr>
        </p:nvGraphicFramePr>
        <p:xfrm>
          <a:off x="3161908" y="4057326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098101"/>
              </p:ext>
            </p:extLst>
          </p:nvPr>
        </p:nvGraphicFramePr>
        <p:xfrm>
          <a:off x="6099142" y="4057326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175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5" y="330964"/>
            <a:ext cx="26043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Threading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1700" y="1654883"/>
            <a:ext cx="38657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Abstracts execution sequence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Flexible creation models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Lifecycle management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Backbone of concurrency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Backbone of Multicore exploitation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99142" y="1654883"/>
            <a:ext cx="29600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 of Native threading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 of stack management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 of context switching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 of synchronization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Expressiveness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64459" y="102829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2925" y="103832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680551"/>
              </p:ext>
            </p:extLst>
          </p:nvPr>
        </p:nvGraphicFramePr>
        <p:xfrm>
          <a:off x="445514" y="4007633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0196153"/>
              </p:ext>
            </p:extLst>
          </p:nvPr>
        </p:nvGraphicFramePr>
        <p:xfrm>
          <a:off x="3164459" y="4005425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714785"/>
              </p:ext>
            </p:extLst>
          </p:nvPr>
        </p:nvGraphicFramePr>
        <p:xfrm>
          <a:off x="6099142" y="4005425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900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5" y="377129"/>
            <a:ext cx="4809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Garbage Collection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1700" y="1654883"/>
            <a:ext cx="2765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Automatic Object memory management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816338" y="1654883"/>
            <a:ext cx="29600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 of the Stopped World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 of </a:t>
            </a:r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opy Collection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 of Stack walk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 of Marking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 of Sweeping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Cost of Compaction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Features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065282" y="1076234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2925" y="103832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1862502"/>
              </p:ext>
            </p:extLst>
          </p:nvPr>
        </p:nvGraphicFramePr>
        <p:xfrm>
          <a:off x="548326" y="4064545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1750854"/>
              </p:ext>
            </p:extLst>
          </p:nvPr>
        </p:nvGraphicFramePr>
        <p:xfrm>
          <a:off x="3164459" y="4064545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6933770"/>
              </p:ext>
            </p:extLst>
          </p:nvPr>
        </p:nvGraphicFramePr>
        <p:xfrm>
          <a:off x="6012925" y="4064545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7622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160" y="438150"/>
            <a:ext cx="5885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accent6"/>
                </a:solidFill>
                <a:latin typeface="Helvetica Neue"/>
                <a:cs typeface="Helvetica Neue"/>
              </a:rPr>
              <a:t>Agenda</a:t>
            </a:r>
            <a:endParaRPr lang="en-US" sz="3600" b="1" dirty="0">
              <a:solidFill>
                <a:schemeClr val="accent6"/>
              </a:solidFill>
              <a:latin typeface="Helvetica Neue"/>
              <a:cs typeface="Helvetica Neue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6426" y="1084481"/>
            <a:ext cx="712514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r>
              <a:rPr lang="en-US" dirty="0">
                <a:solidFill>
                  <a:srgbClr val="7030A0"/>
                </a:solidFill>
                <a:latin typeface="Helvetica Neue"/>
              </a:rPr>
              <a:t>Machine and the Machine </a:t>
            </a:r>
            <a:r>
              <a:rPr lang="en-US" dirty="0" smtClean="0">
                <a:solidFill>
                  <a:srgbClr val="7030A0"/>
                </a:solidFill>
                <a:latin typeface="Helvetica Neue"/>
              </a:rPr>
              <a:t>Code</a:t>
            </a: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endParaRPr lang="en-US" dirty="0">
              <a:solidFill>
                <a:srgbClr val="7030A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/>
              </a:rPr>
              <a:t>Language Classification</a:t>
            </a: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endParaRPr lang="en-US" dirty="0">
              <a:solidFill>
                <a:srgbClr val="7030A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/>
              </a:rPr>
              <a:t>Abstraction </a:t>
            </a:r>
            <a:r>
              <a:rPr lang="en-US" dirty="0">
                <a:solidFill>
                  <a:srgbClr val="7030A0"/>
                </a:solidFill>
                <a:latin typeface="Helvetica Neue"/>
              </a:rPr>
              <a:t>types and their </a:t>
            </a:r>
            <a:r>
              <a:rPr lang="en-US" dirty="0" smtClean="0">
                <a:solidFill>
                  <a:srgbClr val="7030A0"/>
                </a:solidFill>
                <a:latin typeface="Helvetica Neue"/>
              </a:rPr>
              <a:t>implications</a:t>
            </a: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endParaRPr lang="en-US" dirty="0">
              <a:solidFill>
                <a:srgbClr val="7030A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/>
              </a:rPr>
              <a:t>Major </a:t>
            </a:r>
            <a:r>
              <a:rPr lang="en-US" dirty="0">
                <a:solidFill>
                  <a:srgbClr val="7030A0"/>
                </a:solidFill>
                <a:latin typeface="Helvetica Neue"/>
              </a:rPr>
              <a:t>Language </a:t>
            </a:r>
            <a:r>
              <a:rPr lang="en-US" dirty="0" smtClean="0">
                <a:solidFill>
                  <a:srgbClr val="7030A0"/>
                </a:solidFill>
                <a:latin typeface="Helvetica Neue"/>
              </a:rPr>
              <a:t>paradigms</a:t>
            </a: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endParaRPr lang="en-US" dirty="0">
              <a:solidFill>
                <a:srgbClr val="7030A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/>
              </a:rPr>
              <a:t>Java Perspectives</a:t>
            </a: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endParaRPr lang="en-US" dirty="0">
              <a:solidFill>
                <a:srgbClr val="7030A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/>
              </a:rPr>
              <a:t>Stories </a:t>
            </a:r>
            <a:r>
              <a:rPr lang="en-US" dirty="0">
                <a:solidFill>
                  <a:srgbClr val="7030A0"/>
                </a:solidFill>
                <a:latin typeface="Helvetica Neue"/>
              </a:rPr>
              <a:t>from </a:t>
            </a:r>
            <a:r>
              <a:rPr lang="en-US" dirty="0" smtClean="0">
                <a:solidFill>
                  <a:srgbClr val="7030A0"/>
                </a:solidFill>
                <a:latin typeface="Helvetica Neue"/>
              </a:rPr>
              <a:t>Scripts</a:t>
            </a: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endParaRPr lang="en-US" dirty="0">
              <a:solidFill>
                <a:srgbClr val="7030A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SzPct val="100000"/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/>
              </a:rPr>
              <a:t>Expressiveness </a:t>
            </a:r>
            <a:r>
              <a:rPr lang="en-US" dirty="0">
                <a:solidFill>
                  <a:srgbClr val="7030A0"/>
                </a:solidFill>
                <a:latin typeface="Helvetica Neue"/>
              </a:rPr>
              <a:t>plus Efficiency</a:t>
            </a:r>
            <a:endParaRPr lang="en-US" dirty="0" smtClean="0">
              <a:solidFill>
                <a:srgbClr val="7030A0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5109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5" y="330964"/>
            <a:ext cx="4150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Native Interfacing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1700" y="1654883"/>
            <a:ext cx="27659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Special cases to descent into a low level language</a:t>
            </a:r>
          </a:p>
          <a:p>
            <a:endParaRPr lang="en-US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Fill the gap in platform abstraction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1908" y="1686922"/>
            <a:ext cx="27251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Syntax validation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Type verification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Call semantics validation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Stub creation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887038" y="1654883"/>
            <a:ext cx="306057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Dynamic loading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Dynamic linking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Type conversion/validation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Environment management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Stack management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Context switching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Memory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management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Expressiveness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64459" y="102829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2925" y="103832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354309"/>
              </p:ext>
            </p:extLst>
          </p:nvPr>
        </p:nvGraphicFramePr>
        <p:xfrm>
          <a:off x="548326" y="4240206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229"/>
              </p:ext>
            </p:extLst>
          </p:nvPr>
        </p:nvGraphicFramePr>
        <p:xfrm>
          <a:off x="3065282" y="4202147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5887038" y="4202147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2042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6" y="330964"/>
            <a:ext cx="1146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this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1700" y="1654883"/>
            <a:ext cx="2960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Anchor Java Object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Disambiguate heredity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48945" y="1664310"/>
            <a:ext cx="2654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Syntax validation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Access verification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12925" y="1640710"/>
            <a:ext cx="28893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Instance check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Field access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Method access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Invocation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Locking cost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Expressiveness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64459" y="102829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2925" y="103832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548326" y="4240206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3065282" y="4202147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5887038" y="4202147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92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5" y="330964"/>
            <a:ext cx="881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Class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1700" y="1654883"/>
            <a:ext cx="27659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Custom Types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Glues Code with Data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Implements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OO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Models real world entities with attributes and behaviors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1908" y="1686922"/>
            <a:ext cx="26544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Syntax validation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Hierarchy validation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Access validation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Semantic validation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Constant pool creation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Bytecode generation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Unitization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87038" y="1654883"/>
            <a:ext cx="28893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Class loading cost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Class loader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Class initialization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Reflection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Object header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Field access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Method access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Invocation cost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Expressiveness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64459" y="102829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2925" y="103832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526631"/>
              </p:ext>
            </p:extLst>
          </p:nvPr>
        </p:nvGraphicFramePr>
        <p:xfrm>
          <a:off x="548326" y="4240206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00766"/>
              </p:ext>
            </p:extLst>
          </p:nvPr>
        </p:nvGraphicFramePr>
        <p:xfrm>
          <a:off x="3065282" y="4202147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263386"/>
              </p:ext>
            </p:extLst>
          </p:nvPr>
        </p:nvGraphicFramePr>
        <p:xfrm>
          <a:off x="5887038" y="4202147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43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5" y="330964"/>
            <a:ext cx="5760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Bytecode aka. Portability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8309" y="147367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1700" y="1654883"/>
            <a:ext cx="3083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Write Once Run Everywhere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Forget the real machine, learn only language spec. and virtual machine spec.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44712" y="1654883"/>
            <a:ext cx="26544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Syntax validation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Hierarchy validation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Access validation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Semantic validation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Constant pool creation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Bytecode generation</a:t>
            </a:r>
          </a:p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Unitization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887038" y="1654883"/>
            <a:ext cx="28893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Interpretation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Dynamic Compilation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Classloading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Runtime verification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Exception handling cost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Expressiveness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64459" y="102829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2925" y="103832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12097"/>
              </p:ext>
            </p:extLst>
          </p:nvPr>
        </p:nvGraphicFramePr>
        <p:xfrm>
          <a:off x="546456" y="4150948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7427254"/>
              </p:ext>
            </p:extLst>
          </p:nvPr>
        </p:nvGraphicFramePr>
        <p:xfrm>
          <a:off x="3535052" y="4138408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170805"/>
              </p:ext>
            </p:extLst>
          </p:nvPr>
        </p:nvGraphicFramePr>
        <p:xfrm>
          <a:off x="6012925" y="4150948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376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2340429" y="2072678"/>
            <a:ext cx="4604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Stories </a:t>
            </a:r>
            <a:r>
              <a:rPr lang="en-US" sz="3600" b="1" smtClean="0">
                <a:solidFill>
                  <a:srgbClr val="0989B1"/>
                </a:solidFill>
                <a:latin typeface="Helvetica Neue"/>
                <a:cs typeface="Helvetica Neue"/>
              </a:rPr>
              <a:t>from Scripts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91022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5" y="330964"/>
            <a:ext cx="881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Dynamic Typing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1700" y="1654883"/>
            <a:ext cx="27659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Model more real-world like data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Data bound to Object not with the Class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1908" y="1686922"/>
            <a:ext cx="2654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Data access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Type inference cost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887038" y="1686922"/>
            <a:ext cx="28893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Object Lookup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Data access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Type inference cost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Heterogeneous type management cost 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Features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64459" y="102829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2925" y="103832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648576"/>
              </p:ext>
            </p:extLst>
          </p:nvPr>
        </p:nvGraphicFramePr>
        <p:xfrm>
          <a:off x="548326" y="4240206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1762331"/>
              </p:ext>
            </p:extLst>
          </p:nvPr>
        </p:nvGraphicFramePr>
        <p:xfrm>
          <a:off x="3376366" y="4202147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5887038" y="4202147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77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5" y="330964"/>
            <a:ext cx="881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Runtime Evaluation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1700" y="1654883"/>
            <a:ext cx="27659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Executable in a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String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Run arbitrary, unprepared code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1908" y="1686922"/>
            <a:ext cx="26544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Code verification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Data verification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Consistency check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35608" y="1654883"/>
            <a:ext cx="28893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Entire process of parsing, compilation, transformation, interpretation initiated at  a call site</a:t>
            </a:r>
            <a:endParaRPr lang="en-US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5514" y="1023460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Features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64459" y="102829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Compiler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2925" y="1038328"/>
            <a:ext cx="2934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Runtime Pressure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963446"/>
              </p:ext>
            </p:extLst>
          </p:nvPr>
        </p:nvGraphicFramePr>
        <p:xfrm>
          <a:off x="550067" y="4040925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7B5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5927076"/>
              </p:ext>
            </p:extLst>
          </p:nvPr>
        </p:nvGraphicFramePr>
        <p:xfrm>
          <a:off x="3065282" y="4045340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81540"/>
                <a:gridCol w="417088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218212"/>
              </p:ext>
            </p:extLst>
          </p:nvPr>
        </p:nvGraphicFramePr>
        <p:xfrm>
          <a:off x="6099142" y="4045340"/>
          <a:ext cx="1996570" cy="365760"/>
        </p:xfrm>
        <a:graphic>
          <a:graphicData uri="http://schemas.openxmlformats.org/drawingml/2006/table">
            <a:tbl>
              <a:tblPr/>
              <a:tblGrid>
                <a:gridCol w="399314"/>
                <a:gridCol w="399314"/>
                <a:gridCol w="399314"/>
                <a:gridCol w="399314"/>
                <a:gridCol w="399314"/>
              </a:tblGrid>
              <a:tr h="3057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mpd="sng">
                      <a:solidFill>
                        <a:schemeClr val="bg1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9320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231644" y="1037974"/>
            <a:ext cx="422571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When</a:t>
            </a:r>
          </a:p>
          <a:p>
            <a:pPr algn="ctr"/>
            <a:r>
              <a:rPr lang="en-US" sz="3600" b="1" dirty="0" smtClean="0">
                <a:solidFill>
                  <a:srgbClr val="7030A0"/>
                </a:solidFill>
                <a:latin typeface="Helvetica Neue"/>
                <a:cs typeface="Helvetica Neue"/>
              </a:rPr>
              <a:t>Expressiveness</a:t>
            </a:r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 Balances</a:t>
            </a:r>
          </a:p>
          <a:p>
            <a:pPr algn="ctr"/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with</a:t>
            </a:r>
          </a:p>
          <a:p>
            <a:pPr algn="ctr"/>
            <a:r>
              <a:rPr lang="en-US" sz="3600" b="1" dirty="0" smtClean="0">
                <a:solidFill>
                  <a:srgbClr val="7030A0"/>
                </a:solidFill>
                <a:latin typeface="Helvetica Neue"/>
                <a:cs typeface="Helvetica Neue"/>
              </a:rPr>
              <a:t>Efficiency</a:t>
            </a:r>
            <a:endParaRPr lang="en-US" sz="3600" b="1" dirty="0">
              <a:solidFill>
                <a:srgbClr val="7030A0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39172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5" y="330964"/>
            <a:ext cx="4225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Python: Analytics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1699" y="1654883"/>
            <a:ext cx="37903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Packing and Zipping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Generator expressions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Tuples, Sets and Queues</a:t>
            </a:r>
          </a:p>
          <a:p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OS module: thinnest wrapper around platforms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386605" y="1654883"/>
            <a:ext cx="408809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Char char="•"/>
            </a:pP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Beautiful </a:t>
            </a:r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is better than ugly</a:t>
            </a:r>
          </a:p>
          <a:p>
            <a:pPr>
              <a:buFontTx/>
              <a:buChar char="•"/>
            </a:pPr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Explicit is better than implicit</a:t>
            </a:r>
          </a:p>
          <a:p>
            <a:pPr>
              <a:buFontTx/>
              <a:buChar char="•"/>
            </a:pPr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Simple is better than complex</a:t>
            </a:r>
          </a:p>
          <a:p>
            <a:pPr>
              <a:buFontTx/>
              <a:buChar char="•"/>
            </a:pPr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Complex is better than complicated</a:t>
            </a:r>
          </a:p>
          <a:p>
            <a:pPr>
              <a:buFontTx/>
              <a:buChar char="•"/>
            </a:pPr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Readability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counts</a:t>
            </a:r>
          </a:p>
          <a:p>
            <a:r>
              <a:rPr lang="is-I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…</a:t>
            </a:r>
          </a:p>
          <a:p>
            <a:endParaRPr lang="en-US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>
              <a:buFontTx/>
              <a:buChar char="•"/>
            </a:pP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 Practicality </a:t>
            </a:r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beats </a:t>
            </a: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purity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5514" y="1023459"/>
            <a:ext cx="3941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C00000"/>
                </a:solidFill>
                <a:latin typeface="Helvetica Neue"/>
                <a:cs typeface="Helvetica Neue"/>
              </a:rPr>
              <a:t>Deep learning </a:t>
            </a:r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Semantics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89417" y="1023459"/>
            <a:ext cx="2246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C00000"/>
                </a:solidFill>
                <a:latin typeface="Helvetica Neue"/>
                <a:cs typeface="Helvetica Neue"/>
              </a:rPr>
              <a:t>Zen of Python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732" y="3039959"/>
            <a:ext cx="19050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36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5" y="330964"/>
            <a:ext cx="881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Swift: Concurrency and Parallelism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92658" y="2369424"/>
            <a:ext cx="616763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en-US" sz="2800" b="1" dirty="0" err="1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ispatch_async</a:t>
            </a:r>
            <a:r>
              <a:rPr lang="en-US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(queue) {</a:t>
            </a:r>
            <a:endParaRPr lang="en-US" sz="2800" b="1" dirty="0">
              <a:solidFill>
                <a:srgbClr val="7030A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de-DE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de-DE" sz="2800" b="1" dirty="0" err="1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parseOneTBData</a:t>
            </a:r>
            <a:r>
              <a:rPr lang="de-DE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de-DE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de-DE" sz="2800" b="1" dirty="0">
              <a:solidFill>
                <a:srgbClr val="7030A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2015" y="1442527"/>
            <a:ext cx="3941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Concurrency Semantics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19929" y="1442527"/>
            <a:ext cx="3941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Multi-core exploitation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467" y="3443707"/>
            <a:ext cx="1735566" cy="155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12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159" y="438150"/>
            <a:ext cx="80358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>
                <a:solidFill>
                  <a:srgbClr val="0989B1"/>
                </a:solidFill>
                <a:latin typeface="Helvetica Neue"/>
                <a:cs typeface="Helvetica Neue"/>
              </a:rPr>
              <a:t>Introduction </a:t>
            </a:r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to </a:t>
            </a:r>
            <a:r>
              <a:rPr lang="en-US" sz="3600" b="1" smtClean="0">
                <a:solidFill>
                  <a:srgbClr val="0989B1"/>
                </a:solidFill>
                <a:latin typeface="Helvetica Neue"/>
                <a:cs typeface="Helvetica Neue"/>
              </a:rPr>
              <a:t>the speaker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6426" y="1084481"/>
            <a:ext cx="712514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16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15 </a:t>
            </a:r>
            <a:r>
              <a:rPr lang="en-US" sz="16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years of experience: Developing</a:t>
            </a:r>
            <a:r>
              <a:rPr lang="en-US" sz="16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, Porting, and Debugging large and complex System software </a:t>
            </a:r>
            <a:r>
              <a:rPr lang="en-US" sz="16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modules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endParaRPr lang="en-US" sz="1600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16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Virtual </a:t>
            </a:r>
            <a:r>
              <a:rPr lang="en-US" sz="16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machines, Language Runtimes, Compilers, Web </a:t>
            </a:r>
            <a:r>
              <a:rPr lang="en-US" sz="16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Servers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endParaRPr lang="en-US" sz="1600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16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Node.js Collaborator</a:t>
            </a:r>
            <a:endParaRPr lang="en-US" sz="16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endParaRPr lang="en-US" sz="1600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16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Interests</a:t>
            </a:r>
            <a:r>
              <a:rPr lang="en-US" sz="16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: </a:t>
            </a:r>
            <a:r>
              <a:rPr lang="en-US" sz="16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Language </a:t>
            </a:r>
            <a:r>
              <a:rPr lang="en-US" sz="16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semantics, Subroutine linkage, Code optimization, Virtual machines, Process runtime, </a:t>
            </a:r>
            <a:r>
              <a:rPr lang="en-US" sz="16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PaaS, Core </a:t>
            </a:r>
            <a:r>
              <a:rPr lang="en-US" sz="16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file </a:t>
            </a:r>
            <a:r>
              <a:rPr lang="en-US" sz="16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debugging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endParaRPr lang="en-US" sz="1600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749594" y="1749161"/>
            <a:ext cx="264805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linkedin: </a:t>
            </a:r>
            <a:r>
              <a:rPr lang="en-US" sz="1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gireeshpunathil</a:t>
            </a:r>
          </a:p>
          <a:p>
            <a:r>
              <a:rPr lang="en-US" sz="1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Twitter : </a:t>
            </a:r>
            <a:r>
              <a:rPr lang="en-US" sz="10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1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gireeshpunam</a:t>
            </a:r>
          </a:p>
          <a:p>
            <a:r>
              <a:rPr lang="en-US" sz="1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Github  : gireeshpunathil</a:t>
            </a:r>
          </a:p>
          <a:p>
            <a:r>
              <a:rPr lang="en-US" sz="1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Email   : </a:t>
            </a:r>
            <a:r>
              <a:rPr lang="en-US" sz="1000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  <a:hlinkClick r:id="rId2"/>
              </a:rPr>
              <a:t>gpunathi@in.ibm.com</a:t>
            </a:r>
            <a:endParaRPr lang="en-US" sz="1000" b="1" dirty="0" smtClean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0591" y="204268"/>
            <a:ext cx="1544893" cy="154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6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6" y="330964"/>
            <a:ext cx="6676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Node.js: Interactive Systems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31592" y="1485124"/>
            <a:ext cx="3941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Event driven Semantics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18827" y="1485124"/>
            <a:ext cx="3941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Asynchronous Callbacks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66858" y="2282673"/>
            <a:ext cx="803949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>
                <a:solidFill>
                  <a:srgbClr val="7030A0"/>
                </a:solidFill>
                <a:latin typeface="CourierNewPSMT" charset="0"/>
              </a:rPr>
              <a:t>http.get</a:t>
            </a:r>
            <a:r>
              <a:rPr lang="en-US" sz="2000" b="1" dirty="0">
                <a:solidFill>
                  <a:srgbClr val="7030A0"/>
                </a:solidFill>
                <a:latin typeface="CourierNewPSMT" charset="0"/>
              </a:rPr>
              <a:t>('http://</a:t>
            </a:r>
            <a:r>
              <a:rPr lang="en-US" sz="2000" b="1" dirty="0" err="1">
                <a:solidFill>
                  <a:srgbClr val="7030A0"/>
                </a:solidFill>
                <a:latin typeface="CourierNewPSMT" charset="0"/>
              </a:rPr>
              <a:t>www.google.com</a:t>
            </a:r>
            <a:r>
              <a:rPr lang="en-US" sz="2000" b="1" dirty="0">
                <a:solidFill>
                  <a:srgbClr val="7030A0"/>
                </a:solidFill>
                <a:latin typeface="CourierNewPSMT" charset="0"/>
              </a:rPr>
              <a:t>', function(res) {</a:t>
            </a:r>
          </a:p>
          <a:p>
            <a:r>
              <a:rPr lang="en-US" sz="2000" b="1" dirty="0">
                <a:solidFill>
                  <a:srgbClr val="7030A0"/>
                </a:solidFill>
                <a:latin typeface="CourierNewPSMT" charset="0"/>
              </a:rPr>
              <a:t>  </a:t>
            </a:r>
            <a:r>
              <a:rPr lang="en-US" sz="2000" b="1" dirty="0" err="1">
                <a:solidFill>
                  <a:srgbClr val="7030A0"/>
                </a:solidFill>
                <a:latin typeface="CourierNewPSMT" charset="0"/>
              </a:rPr>
              <a:t>console.log</a:t>
            </a:r>
            <a:r>
              <a:rPr lang="en-US" sz="2000" b="1" dirty="0">
                <a:solidFill>
                  <a:srgbClr val="7030A0"/>
                </a:solidFill>
                <a:latin typeface="CourierNewPSMT" charset="0"/>
              </a:rPr>
              <a:t>('net </a:t>
            </a:r>
            <a:r>
              <a:rPr lang="en-US" sz="2000" b="1" dirty="0" err="1">
                <a:solidFill>
                  <a:srgbClr val="7030A0"/>
                </a:solidFill>
                <a:latin typeface="CourierNewPSMT" charset="0"/>
              </a:rPr>
              <a:t>io</a:t>
            </a:r>
            <a:r>
              <a:rPr lang="en-US" sz="2000" b="1" dirty="0">
                <a:solidFill>
                  <a:srgbClr val="7030A0"/>
                </a:solidFill>
                <a:latin typeface="CourierNewPSMT" charset="0"/>
              </a:rPr>
              <a:t>');</a:t>
            </a:r>
          </a:p>
          <a:p>
            <a:r>
              <a:rPr lang="it-IT" sz="2000" b="1" dirty="0">
                <a:solidFill>
                  <a:srgbClr val="7030A0"/>
                </a:solidFill>
                <a:latin typeface="CourierNewPSMT" charset="0"/>
              </a:rPr>
              <a:t>});</a:t>
            </a:r>
            <a:endParaRPr lang="en-US" sz="2000" b="1" dirty="0">
              <a:solidFill>
                <a:srgbClr val="7030A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5282" y="3034360"/>
            <a:ext cx="1879345" cy="176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48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2271" y="-122145"/>
            <a:ext cx="2594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Summary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398309" y="147367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42271" y="524186"/>
            <a:ext cx="84377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</a:rPr>
              <a:t> Ideal feature balances expressiveness with commutability</a:t>
            </a:r>
          </a:p>
          <a:p>
            <a:pPr marL="342900" indent="-342900">
              <a:buFont typeface="ZapfDingbatsITC" charset="0"/>
              <a:buChar char="❊"/>
            </a:pPr>
            <a:endParaRPr lang="en-US" sz="2400" dirty="0">
              <a:solidFill>
                <a:srgbClr val="7030A0"/>
              </a:solidFill>
            </a:endParaRPr>
          </a:p>
          <a:p>
            <a:pPr marL="342900" indent="-342900"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</a:rPr>
              <a:t>A </a:t>
            </a:r>
            <a:r>
              <a:rPr lang="en-US" sz="2400" dirty="0">
                <a:solidFill>
                  <a:srgbClr val="7030A0"/>
                </a:solidFill>
              </a:rPr>
              <a:t>S</a:t>
            </a:r>
            <a:r>
              <a:rPr lang="en-US" sz="2400" dirty="0" smtClean="0">
                <a:solidFill>
                  <a:srgbClr val="7030A0"/>
                </a:solidFill>
              </a:rPr>
              <a:t>eamless, Silky route from the feature to the platform</a:t>
            </a:r>
          </a:p>
          <a:p>
            <a:pPr marL="342900" indent="-342900">
              <a:buFont typeface="ZapfDingbatsITC" charset="0"/>
              <a:buChar char="❊"/>
            </a:pPr>
            <a:endParaRPr lang="en-US" sz="2400" dirty="0">
              <a:solidFill>
                <a:srgbClr val="7030A0"/>
              </a:solidFill>
            </a:endParaRPr>
          </a:p>
          <a:p>
            <a:pPr marL="342900" indent="-342900"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</a:rPr>
              <a:t>It </a:t>
            </a:r>
            <a:r>
              <a:rPr lang="en-US" sz="2400" dirty="0">
                <a:solidFill>
                  <a:srgbClr val="7030A0"/>
                </a:solidFill>
              </a:rPr>
              <a:t>is OK to be </a:t>
            </a:r>
            <a:r>
              <a:rPr lang="en-US" sz="2400" dirty="0" smtClean="0">
                <a:solidFill>
                  <a:srgbClr val="7030A0"/>
                </a:solidFill>
              </a:rPr>
              <a:t>Polyglot</a:t>
            </a:r>
          </a:p>
          <a:p>
            <a:pPr marL="342900" indent="-342900">
              <a:buFont typeface="ZapfDingbatsITC" charset="0"/>
              <a:buChar char="❊"/>
            </a:pPr>
            <a:endParaRPr lang="en-US" sz="2400" dirty="0">
              <a:solidFill>
                <a:srgbClr val="7030A0"/>
              </a:solidFill>
            </a:endParaRPr>
          </a:p>
          <a:p>
            <a:pPr marL="342900" indent="-342900"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</a:rPr>
              <a:t>Each language specializes around a central theme</a:t>
            </a:r>
          </a:p>
          <a:p>
            <a:pPr marL="342900" indent="-342900">
              <a:buFont typeface="ZapfDingbatsITC" charset="0"/>
              <a:buChar char="❊"/>
            </a:pPr>
            <a:endParaRPr lang="en-US" sz="2400" dirty="0">
              <a:solidFill>
                <a:srgbClr val="7030A0"/>
              </a:solidFill>
            </a:endParaRPr>
          </a:p>
          <a:p>
            <a:pPr marL="342900" indent="-342900"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</a:rPr>
              <a:t>Keep </a:t>
            </a:r>
            <a:r>
              <a:rPr lang="en-US" sz="2400" dirty="0">
                <a:solidFill>
                  <a:srgbClr val="7030A0"/>
                </a:solidFill>
              </a:rPr>
              <a:t>one eye on the intended workload, and other on the underlying </a:t>
            </a:r>
            <a:r>
              <a:rPr lang="en-US" sz="2400" dirty="0" smtClean="0">
                <a:solidFill>
                  <a:srgbClr val="7030A0"/>
                </a:solidFill>
              </a:rPr>
              <a:t>system</a:t>
            </a:r>
          </a:p>
          <a:p>
            <a:pPr marL="342900" indent="-342900">
              <a:buFont typeface="ZapfDingbatsITC" charset="0"/>
              <a:buChar char="❊"/>
            </a:pPr>
            <a:endParaRPr lang="en-US" sz="2400" dirty="0">
              <a:solidFill>
                <a:srgbClr val="7030A0"/>
              </a:solidFill>
            </a:endParaRPr>
          </a:p>
          <a:p>
            <a:pPr marL="342900" indent="-342900"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</a:rPr>
              <a:t>Find the right tool for each jobs, and fuse them</a:t>
            </a:r>
          </a:p>
        </p:txBody>
      </p:sp>
    </p:spTree>
    <p:extLst>
      <p:ext uri="{BB962C8B-B14F-4D97-AF65-F5344CB8AC3E}">
        <p14:creationId xmlns:p14="http://schemas.microsoft.com/office/powerpoint/2010/main" val="195657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0425" y="75818"/>
            <a:ext cx="7226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Want to build a new Language?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8309" y="147367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0425" y="722149"/>
            <a:ext cx="8437777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Obvious Challenge: Huge Initial Investment</a:t>
            </a:r>
          </a:p>
          <a:p>
            <a:pPr marL="285750" indent="-285750">
              <a:buFont typeface="AppleColorEmoji" charset="0"/>
              <a:buChar char="⚾"/>
            </a:pPr>
            <a:endParaRPr lang="en-US" sz="24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285750" indent="-285750"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 Build Language Runtime before building a Language:</a:t>
            </a:r>
          </a:p>
          <a:p>
            <a:pPr marL="285750" indent="-285750">
              <a:buFont typeface="AppleColorEmoji" charset="0"/>
              <a:buChar char="⚾"/>
            </a:pPr>
            <a:endParaRPr lang="en-US" sz="24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800100" lvl="1" indent="-342900">
              <a:buFont typeface="Wingdings" charset="2"/>
              <a:buChar char="Ø"/>
            </a:pPr>
            <a:r>
              <a:rPr lang="en-US" sz="1600" dirty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Platform Abstraction</a:t>
            </a:r>
          </a:p>
          <a:p>
            <a:pPr marL="800100" lvl="1" indent="-342900">
              <a:buFont typeface="Wingdings" charset="2"/>
              <a:buChar char="Ø"/>
            </a:pPr>
            <a:r>
              <a:rPr lang="en-US" sz="16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Memory management</a:t>
            </a:r>
          </a:p>
          <a:p>
            <a:pPr marL="800100" lvl="1" indent="-342900">
              <a:buFont typeface="Wingdings" charset="2"/>
              <a:buChar char="Ø"/>
            </a:pPr>
            <a:r>
              <a:rPr lang="en-US" sz="16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 Dynamic Compiler</a:t>
            </a:r>
          </a:p>
          <a:p>
            <a:pPr marL="800100" lvl="1" indent="-342900">
              <a:buFont typeface="Wingdings" charset="2"/>
              <a:buChar char="Ø"/>
            </a:pPr>
            <a:r>
              <a:rPr lang="en-US" sz="1600" dirty="0" smtClean="0">
                <a:solidFill>
                  <a:srgbClr val="C00000"/>
                </a:solidFill>
                <a:latin typeface="Helvetica Neue" charset="0"/>
                <a:ea typeface="Helvetica Neue" charset="0"/>
                <a:cs typeface="Helvetica Neue" charset="0"/>
              </a:rPr>
              <a:t> Diagnostic support</a:t>
            </a:r>
          </a:p>
          <a:p>
            <a:pPr marL="800100" lvl="1" indent="-342900">
              <a:buFont typeface="Wingdings" charset="2"/>
              <a:buChar char="Ø"/>
            </a:pPr>
            <a:endParaRPr lang="en-US" sz="24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285750" indent="-285750"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 Eclipse OMR (Open Managed </a:t>
            </a:r>
            <a:r>
              <a:rPr lang="en-US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Runtime): </a:t>
            </a:r>
            <a:r>
              <a:rPr lang="en-US" sz="14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4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2"/>
              </a:rPr>
              <a:t>https://</a:t>
            </a:r>
            <a:r>
              <a:rPr lang="en-US" sz="14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2"/>
              </a:rPr>
              <a:t>developer.ibm.com/open/omr</a:t>
            </a:r>
            <a:r>
              <a:rPr lang="en-US" sz="14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pPr marL="285750" indent="-285750">
              <a:buFont typeface="AppleColorEmoji" charset="0"/>
              <a:buChar char="⚾"/>
            </a:pPr>
            <a:endParaRPr lang="en-US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Create and supply all common infrastructure components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Effort is better spent on Language features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dirty="0" smtClean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Reduces (</a:t>
            </a:r>
            <a:r>
              <a:rPr lang="en-US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R</a:t>
            </a:r>
            <a:r>
              <a:rPr lang="en-US" dirty="0" smtClean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elegates) the complexity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669" y="1300898"/>
            <a:ext cx="2482784" cy="193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2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0425" y="75818"/>
            <a:ext cx="7226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Join OpenJ9!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8309" y="147367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0521" y="2369390"/>
            <a:ext cx="600776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Wingdings" charset="2"/>
              <a:buChar char="Ø"/>
            </a:pPr>
            <a:endParaRPr lang="en-US" sz="24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285750" indent="-285750"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 A Java virtual machine that is:</a:t>
            </a:r>
          </a:p>
          <a:p>
            <a:pPr marL="742950" lvl="1" indent="-285750"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Optimized for small footprint</a:t>
            </a:r>
          </a:p>
          <a:p>
            <a:pPr marL="742950" lvl="1" indent="-285750"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Fast startup</a:t>
            </a:r>
          </a:p>
          <a:p>
            <a:pPr marL="742950" lvl="1" indent="-285750"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High throughput</a:t>
            </a:r>
          </a:p>
          <a:p>
            <a:pPr marL="742950" lvl="1" indent="-285750"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And built on Eclipse OMR</a:t>
            </a:r>
          </a:p>
          <a:p>
            <a:r>
              <a:rPr lang="en-US" sz="14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Github source   </a:t>
            </a:r>
            <a:r>
              <a:rPr lang="en-US" sz="14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: </a:t>
            </a:r>
            <a:r>
              <a:rPr lang="en-US" sz="14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2"/>
              </a:rPr>
              <a:t>https://</a:t>
            </a:r>
            <a:r>
              <a:rPr lang="en-US" sz="14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2"/>
              </a:rPr>
              <a:t>github.com/eclipse/openj9</a:t>
            </a:r>
            <a:endParaRPr lang="en-US" sz="14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4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Ask </a:t>
            </a:r>
            <a:r>
              <a:rPr lang="en-US" sz="14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the experts: </a:t>
            </a:r>
            <a:r>
              <a:rPr lang="en-US" sz="14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3"/>
              </a:rPr>
              <a:t>https://www.youtube.com/watch?v=qb5ennM_pgc</a:t>
            </a:r>
            <a:endParaRPr lang="en-US" sz="1400" dirty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14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1756" y="742273"/>
            <a:ext cx="2482784" cy="19383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843" y="742273"/>
            <a:ext cx="4640826" cy="202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47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016" y="330964"/>
            <a:ext cx="3094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References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326" y="1377885"/>
            <a:ext cx="2516956" cy="2432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2015" y="891312"/>
            <a:ext cx="829569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Java Virtual Machine 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Specification</a:t>
            </a: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2"/>
              </a:rPr>
              <a:t>https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2"/>
              </a:rPr>
              <a:t>://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2"/>
              </a:rPr>
              <a:t>docs.oracle.com/javase/specs/jvms/se8/jvms8.pdf</a:t>
            </a:r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Intel 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Architecture 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Specification</a:t>
            </a: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3"/>
              </a:rPr>
              <a:t>http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3"/>
              </a:rPr>
              <a:t>://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3"/>
              </a:rPr>
              <a:t>www.intel.in/content/dam/www/public/us/en/documents/manuals/64-ia-32-architectures-software-developer-manual-325462.pdf</a:t>
            </a:r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Programming 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Language 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Classification</a:t>
            </a: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4"/>
              </a:rPr>
              <a:t>https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4"/>
              </a:rPr>
              <a:t>://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4"/>
              </a:rPr>
              <a:t>en.wikipedia.org/wiki/Category:Programming_language_classification</a:t>
            </a:r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Python 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Language 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Reference</a:t>
            </a: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5"/>
              </a:rPr>
              <a:t>https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5"/>
              </a:rPr>
              <a:t>://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5"/>
              </a:rPr>
              <a:t>docs.python.org/3/reference/index.html</a:t>
            </a:r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Swift 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Language 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Reference</a:t>
            </a: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6"/>
              </a:rPr>
              <a:t>https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6"/>
              </a:rPr>
              <a:t>://swift.org/documentation/TheSwiftProgrammingLanguage(Swift3).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6"/>
              </a:rPr>
              <a:t>epub</a:t>
            </a:r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Node.js 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API 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reference</a:t>
            </a: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7"/>
              </a:rPr>
              <a:t>https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7"/>
              </a:rPr>
              <a:t>://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7"/>
              </a:rPr>
              <a:t>nodejs.org/api</a:t>
            </a:r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</a:rPr>
              <a:t>Eclipse OMR</a:t>
            </a:r>
          </a:p>
          <a:p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8"/>
              </a:rPr>
              <a:t>https</a:t>
            </a:r>
            <a:r>
              <a:rPr lang="en-US" sz="1200" dirty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8"/>
              </a:rPr>
              <a:t>://</a:t>
            </a:r>
            <a:r>
              <a:rPr lang="en-US" sz="1200" dirty="0" smtClean="0">
                <a:solidFill>
                  <a:srgbClr val="7030A0"/>
                </a:solidFill>
                <a:latin typeface="Helvetica Neue" charset="0"/>
                <a:ea typeface="Helvetica Neue" charset="0"/>
                <a:cs typeface="Helvetica Neue" charset="0"/>
                <a:hlinkClick r:id="rId8"/>
              </a:rPr>
              <a:t>developer.ibm.com/open/omr/</a:t>
            </a:r>
            <a:endParaRPr lang="en-US" sz="1200" dirty="0" smtClean="0">
              <a:solidFill>
                <a:srgbClr val="7030A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0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096663" y="0"/>
            <a:ext cx="0" cy="514350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7620663" y="0"/>
            <a:ext cx="0" cy="5143500"/>
          </a:xfrm>
          <a:prstGeom prst="line">
            <a:avLst/>
          </a:prstGeom>
          <a:ln w="952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37160" y="438150"/>
            <a:ext cx="5885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FFFF"/>
                </a:solidFill>
                <a:latin typeface="Helvetica Neue"/>
                <a:cs typeface="Helvetica Neue"/>
              </a:rPr>
              <a:t>Thank You!</a:t>
            </a:r>
          </a:p>
        </p:txBody>
      </p:sp>
      <p:sp>
        <p:nvSpPr>
          <p:cNvPr id="9" name="Rectangle 8"/>
          <p:cNvSpPr/>
          <p:nvPr/>
        </p:nvSpPr>
        <p:spPr>
          <a:xfrm>
            <a:off x="273075" y="2836555"/>
            <a:ext cx="55621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Helvetica Neue"/>
              </a:rPr>
              <a:t>Gireesh Punathil | </a:t>
            </a:r>
            <a:r>
              <a:rPr lang="en-US" sz="1600" dirty="0" smtClean="0">
                <a:solidFill>
                  <a:schemeClr val="bg1"/>
                </a:solidFill>
                <a:latin typeface="Helvetica Neue"/>
                <a:hlinkClick r:id="rId2"/>
              </a:rPr>
              <a:t>gpunathi@in.ibm.com</a:t>
            </a:r>
            <a:r>
              <a:rPr lang="en-US" sz="1600" dirty="0">
                <a:solidFill>
                  <a:schemeClr val="bg1"/>
                </a:solidFill>
                <a:latin typeface="Helvetica Neue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Helvetica Neue"/>
              </a:rPr>
              <a:t>| @gireeshpunam</a:t>
            </a:r>
            <a:endParaRPr lang="en-US" sz="1600" dirty="0">
              <a:solidFill>
                <a:schemeClr val="bg1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20434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160" y="221386"/>
            <a:ext cx="72817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Machine and the Machine Code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7160" y="1084481"/>
            <a:ext cx="571466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Logic implemented by Circuits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endParaRPr lang="en-US" sz="2400" dirty="0">
              <a:solidFill>
                <a:srgbClr val="7030A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Behavior specified by Architecture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endParaRPr lang="en-US" sz="2400" dirty="0">
              <a:solidFill>
                <a:srgbClr val="7030A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Capability abstracted by Instructions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endParaRPr lang="en-US" sz="2400" dirty="0">
              <a:solidFill>
                <a:srgbClr val="7030A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Instructions encoded in bits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endParaRPr lang="en-US" sz="2400" dirty="0">
              <a:solidFill>
                <a:srgbClr val="7030A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Code and Data referred by address</a:t>
            </a:r>
          </a:p>
        </p:txBody>
      </p:sp>
      <p:sp>
        <p:nvSpPr>
          <p:cNvPr id="4" name="Rectangle 3"/>
          <p:cNvSpPr/>
          <p:nvPr/>
        </p:nvSpPr>
        <p:spPr>
          <a:xfrm>
            <a:off x="6200190" y="1005054"/>
            <a:ext cx="186335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C00000"/>
              </a:buClr>
            </a:pPr>
            <a:r>
              <a:rPr lang="en-US" sz="12800" dirty="0">
                <a:solidFill>
                  <a:prstClr val="white"/>
                </a:solidFill>
              </a:rPr>
              <a:t>💻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563" y="2950021"/>
            <a:ext cx="3324588" cy="1214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64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160" y="438150"/>
            <a:ext cx="6414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>
                <a:solidFill>
                  <a:srgbClr val="0989B1"/>
                </a:solidFill>
                <a:latin typeface="Helvetica Neue"/>
                <a:cs typeface="Helvetica Neue"/>
              </a:rPr>
              <a:t>Non-abstracted Capabilities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2732" y="1694587"/>
            <a:ext cx="424299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Arithmetic: </a:t>
            </a:r>
            <a:r>
              <a:rPr lang="en-US" sz="2400" dirty="0" smtClean="0">
                <a:solidFill>
                  <a:srgbClr val="C00000"/>
                </a:solidFill>
                <a:latin typeface="Helvetica Neue"/>
              </a:rPr>
              <a:t>ADD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Copy: </a:t>
            </a:r>
            <a:r>
              <a:rPr lang="en-US" sz="2400" dirty="0" smtClean="0">
                <a:solidFill>
                  <a:srgbClr val="C00000"/>
                </a:solidFill>
                <a:latin typeface="Helvetica Neue"/>
              </a:rPr>
              <a:t>MOV</a:t>
            </a:r>
            <a:endParaRPr lang="en-US" sz="2400" dirty="0">
              <a:solidFill>
                <a:srgbClr val="C0000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Compare: </a:t>
            </a:r>
            <a:r>
              <a:rPr lang="en-US" sz="2400" dirty="0" smtClean="0">
                <a:solidFill>
                  <a:srgbClr val="C00000"/>
                </a:solidFill>
                <a:latin typeface="Helvetica Neue"/>
              </a:rPr>
              <a:t>CMP</a:t>
            </a:r>
            <a:endParaRPr lang="en-US" sz="2400" dirty="0">
              <a:solidFill>
                <a:srgbClr val="C0000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Control: </a:t>
            </a:r>
            <a:r>
              <a:rPr lang="en-US" sz="2400" dirty="0" smtClean="0">
                <a:solidFill>
                  <a:srgbClr val="C00000"/>
                </a:solidFill>
                <a:latin typeface="Helvetica Neue"/>
              </a:rPr>
              <a:t>JMP, CALL, RET</a:t>
            </a:r>
            <a:endParaRPr lang="en-US" sz="2400" dirty="0">
              <a:solidFill>
                <a:srgbClr val="C0000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Port access: </a:t>
            </a:r>
            <a:r>
              <a:rPr lang="en-US" sz="2400" dirty="0" smtClean="0">
                <a:solidFill>
                  <a:srgbClr val="C00000"/>
                </a:solidFill>
                <a:latin typeface="Helvetica Neue"/>
              </a:rPr>
              <a:t>IN, OUT</a:t>
            </a:r>
            <a:endParaRPr lang="en-US" sz="2400" dirty="0">
              <a:solidFill>
                <a:srgbClr val="C0000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CAS: </a:t>
            </a:r>
            <a:r>
              <a:rPr lang="en-US" sz="2400" dirty="0" smtClean="0">
                <a:solidFill>
                  <a:srgbClr val="C00000"/>
                </a:solidFill>
                <a:latin typeface="Helvetica Neue"/>
              </a:rPr>
              <a:t>CMPXCHG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8028" y="1181100"/>
            <a:ext cx="411077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744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61697" y="105410"/>
            <a:ext cx="2561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>
                <a:solidFill>
                  <a:srgbClr val="0989B1"/>
                </a:solidFill>
                <a:latin typeface="Helvetica Neue"/>
                <a:cs typeface="Helvetica Neue"/>
              </a:rPr>
              <a:t>Benefits 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2" y="1036703"/>
            <a:ext cx="448536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Fast and Powerful</a:t>
            </a:r>
            <a:endParaRPr lang="en-US" sz="2400" dirty="0">
              <a:solidFill>
                <a:srgbClr val="7030A0"/>
              </a:solidFill>
              <a:latin typeface="Helvetica Neue"/>
            </a:endParaRP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Direct access to devices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Little code transformation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Low resource consumption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05239" y="105160"/>
            <a:ext cx="2961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>
                <a:solidFill>
                  <a:srgbClr val="0989B1"/>
                </a:solidFill>
                <a:latin typeface="Helvetica Neue"/>
                <a:cs typeface="Helvetica Neue"/>
              </a:rPr>
              <a:t>Drawbacks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337829" y="1036703"/>
            <a:ext cx="448536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Font typeface="AppleColorEmoji" charset="0"/>
              <a:buChar char="♨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Lacks portability</a:t>
            </a:r>
          </a:p>
          <a:p>
            <a:pPr marL="342900" indent="-342900">
              <a:buClr>
                <a:srgbClr val="C00000"/>
              </a:buClr>
              <a:buFont typeface="AppleColorEmoji" charset="0"/>
              <a:buChar char="♨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Code maintenance difficult</a:t>
            </a:r>
          </a:p>
          <a:p>
            <a:pPr marL="342900" indent="-342900">
              <a:buClr>
                <a:srgbClr val="C00000"/>
              </a:buClr>
              <a:buFont typeface="AppleColorEmoji" charset="0"/>
              <a:buChar char="♨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Hard to read</a:t>
            </a:r>
          </a:p>
          <a:p>
            <a:pPr marL="342900" indent="-342900">
              <a:buClr>
                <a:srgbClr val="C00000"/>
              </a:buClr>
              <a:buFont typeface="AppleColorEmoji" charset="0"/>
              <a:buChar char="♨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Un-named data</a:t>
            </a:r>
          </a:p>
          <a:p>
            <a:pPr marL="342900" indent="-342900">
              <a:buClr>
                <a:srgbClr val="C00000"/>
              </a:buClr>
              <a:buFont typeface="AppleColorEmoji" charset="0"/>
              <a:buChar char="♨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Hard to debug issues</a:t>
            </a:r>
          </a:p>
          <a:p>
            <a:pPr marL="342900" indent="-342900">
              <a:buClr>
                <a:srgbClr val="C00000"/>
              </a:buClr>
              <a:buFont typeface="AppleColorEmoji" charset="0"/>
              <a:buChar char="♨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Very little runtime checks</a:t>
            </a:r>
          </a:p>
        </p:txBody>
      </p:sp>
      <p:sp>
        <p:nvSpPr>
          <p:cNvPr id="7" name="Rectangle 6"/>
          <p:cNvSpPr/>
          <p:nvPr/>
        </p:nvSpPr>
        <p:spPr>
          <a:xfrm>
            <a:off x="961697" y="3345026"/>
            <a:ext cx="1826141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800" dirty="0">
                <a:solidFill>
                  <a:srgbClr val="7030A0"/>
                </a:solidFill>
                <a:latin typeface="Helvetica Neue"/>
              </a:rPr>
              <a:t>💉</a:t>
            </a:r>
            <a:endParaRPr lang="en-US" sz="12800" dirty="0"/>
          </a:p>
        </p:txBody>
      </p:sp>
      <p:sp>
        <p:nvSpPr>
          <p:cNvPr id="8" name="Rectangle 7"/>
          <p:cNvSpPr/>
          <p:nvPr/>
        </p:nvSpPr>
        <p:spPr>
          <a:xfrm>
            <a:off x="5573019" y="3345027"/>
            <a:ext cx="1826141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800" dirty="0">
                <a:solidFill>
                  <a:srgbClr val="7030A0"/>
                </a:solidFill>
                <a:latin typeface="Helvetica Neue"/>
              </a:rPr>
              <a:t>🔌</a:t>
            </a:r>
            <a:endParaRPr lang="en-US" sz="12800" dirty="0"/>
          </a:p>
        </p:txBody>
      </p:sp>
    </p:spTree>
    <p:extLst>
      <p:ext uri="{BB962C8B-B14F-4D97-AF65-F5344CB8AC3E}">
        <p14:creationId xmlns:p14="http://schemas.microsoft.com/office/powerpoint/2010/main" val="72374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160" y="438150"/>
            <a:ext cx="8246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C – A thin wrapper around Assembly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2731" y="1694587"/>
            <a:ext cx="557315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Arithmetic: +, -, *, /, +=, ++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Copy: =, memset(), </a:t>
            </a:r>
            <a:r>
              <a:rPr lang="en-US" sz="2400" dirty="0" err="1" smtClean="0">
                <a:solidFill>
                  <a:srgbClr val="7030A0"/>
                </a:solidFill>
                <a:latin typeface="Helvetica Neue"/>
              </a:rPr>
              <a:t>strcpy</a:t>
            </a: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()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Compare: ==, !=, &lt;, &gt;, &gt;=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Control: if, for, switch, (), return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Port access: read(), write()</a:t>
            </a:r>
          </a:p>
          <a:p>
            <a:pPr marL="342900" indent="-342900">
              <a:buClr>
                <a:srgbClr val="C00000"/>
              </a:buClr>
              <a:buFont typeface="ZapfDingbatsITC" charset="0"/>
              <a:buChar char="❊"/>
            </a:pPr>
            <a:r>
              <a:rPr lang="en-US" sz="2400" dirty="0" smtClean="0">
                <a:solidFill>
                  <a:srgbClr val="7030A0"/>
                </a:solidFill>
                <a:latin typeface="Helvetica Neue"/>
              </a:rPr>
              <a:t>CAS: mutex, semaphore, conditions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5986223" y="1817697"/>
            <a:ext cx="1826141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800" dirty="0">
                <a:solidFill>
                  <a:srgbClr val="7030A0"/>
                </a:solidFill>
                <a:latin typeface="Helvetica Neue"/>
              </a:rPr>
              <a:t>🚀</a:t>
            </a:r>
            <a:endParaRPr lang="en-US" sz="12800" dirty="0"/>
          </a:p>
        </p:txBody>
      </p:sp>
    </p:spTree>
    <p:extLst>
      <p:ext uri="{BB962C8B-B14F-4D97-AF65-F5344CB8AC3E}">
        <p14:creationId xmlns:p14="http://schemas.microsoft.com/office/powerpoint/2010/main" val="65199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160" y="438150"/>
            <a:ext cx="8246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C – Often as powerful as Assembly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6313" y="1452225"/>
            <a:ext cx="890768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unsigned long </a:t>
            </a:r>
            <a:r>
              <a:rPr lang="en-US" sz="2800" b="1" dirty="0" err="1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mytime</a:t>
            </a:r>
            <a:r>
              <a:rPr lang="en-US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2800" b="1" dirty="0">
              <a:solidFill>
                <a:srgbClr val="7030A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de-DE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  <a:endParaRPr lang="de-DE" sz="2800" b="1" dirty="0">
              <a:solidFill>
                <a:srgbClr val="7030A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de-DE" sz="2800" b="1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2800" b="1" dirty="0" err="1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unsigned</a:t>
            </a:r>
            <a:r>
              <a:rPr lang="de-DE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2800" b="1" dirty="0" err="1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long</a:t>
            </a:r>
            <a:r>
              <a:rPr lang="de-DE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time;</a:t>
            </a:r>
            <a:endParaRPr lang="de-DE" sz="2800" b="1" dirty="0">
              <a:solidFill>
                <a:srgbClr val="7030A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 __</a:t>
            </a:r>
            <a:r>
              <a:rPr lang="en-US" sz="2800" b="1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asm</a:t>
            </a:r>
            <a:r>
              <a:rPr lang="en-US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__ volatile (”</a:t>
            </a:r>
            <a:r>
              <a:rPr lang="en-US" sz="2800" b="1" dirty="0" err="1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rdtsc</a:t>
            </a:r>
            <a:r>
              <a:rPr lang="en-US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”:"=</a:t>
            </a:r>
            <a:r>
              <a:rPr lang="en-US" sz="2800" b="1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A" </a:t>
            </a:r>
            <a:r>
              <a:rPr lang="en-US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(time));</a:t>
            </a:r>
            <a:endParaRPr lang="en-US" sz="2800" b="1" dirty="0">
              <a:solidFill>
                <a:srgbClr val="7030A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ro-RO" sz="2800" b="1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ro-RO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ro-RO" sz="2800" b="1" dirty="0" err="1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return</a:t>
            </a:r>
            <a:r>
              <a:rPr lang="ro-RO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ro-RO" sz="2800" b="1" dirty="0" err="1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time</a:t>
            </a:r>
            <a:r>
              <a:rPr lang="ro-RO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ro-RO" sz="2800" b="1" dirty="0">
              <a:solidFill>
                <a:srgbClr val="7030A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de-DE" sz="2800" b="1" dirty="0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de-DE" sz="2800" b="1" dirty="0">
              <a:solidFill>
                <a:srgbClr val="7030A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149" y="4497169"/>
            <a:ext cx="42139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</a:rPr>
              <a:t>http://</a:t>
            </a:r>
            <a:r>
              <a:rPr lang="en-US" sz="1200" dirty="0" err="1">
                <a:solidFill>
                  <a:srgbClr val="C00000"/>
                </a:solidFill>
              </a:rPr>
              <a:t>www.tldp.org</a:t>
            </a:r>
            <a:r>
              <a:rPr lang="en-US" sz="1200" dirty="0">
                <a:solidFill>
                  <a:srgbClr val="C00000"/>
                </a:solidFill>
              </a:rPr>
              <a:t>/HOWTO/text/IO-Port-Programming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5431051" y="2996684"/>
            <a:ext cx="1826141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o-RO" sz="12800" b="1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⏱</a:t>
            </a:r>
            <a:endParaRPr lang="en-US" sz="12800" dirty="0"/>
          </a:p>
        </p:txBody>
      </p:sp>
    </p:spTree>
    <p:extLst>
      <p:ext uri="{BB962C8B-B14F-4D97-AF65-F5344CB8AC3E}">
        <p14:creationId xmlns:p14="http://schemas.microsoft.com/office/powerpoint/2010/main" val="167451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FFFFFF"/>
            </a:gs>
            <a:gs pos="96030">
              <a:schemeClr val="bg1"/>
            </a:gs>
            <a:gs pos="76000">
              <a:schemeClr val="bg1"/>
            </a:gs>
            <a:gs pos="80000">
              <a:schemeClr val="bg1"/>
            </a:gs>
            <a:gs pos="84000">
              <a:schemeClr val="bg1"/>
            </a:gs>
            <a:gs pos="100000">
              <a:schemeClr val="bg1"/>
            </a:gs>
            <a:gs pos="53000">
              <a:srgbClr val="EAF5FF">
                <a:lumMod val="95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136141" y="1171583"/>
            <a:ext cx="2679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Domain based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65006" y="1943174"/>
            <a:ext cx="296323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600" dirty="0" smtClean="0">
                <a:solidFill>
                  <a:srgbClr val="7030A0"/>
                </a:solidFill>
                <a:latin typeface="Helvetica Neue"/>
              </a:rPr>
              <a:t>Focus on problem domain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600" dirty="0" smtClean="0">
                <a:solidFill>
                  <a:srgbClr val="7030A0"/>
                </a:solidFill>
                <a:latin typeface="Helvetica Neue"/>
              </a:rPr>
              <a:t>Validation at business </a:t>
            </a:r>
            <a:r>
              <a:rPr lang="en-US" sz="1600" dirty="0">
                <a:solidFill>
                  <a:srgbClr val="7030A0"/>
                </a:solidFill>
                <a:latin typeface="Helvetica Neue"/>
              </a:rPr>
              <a:t>l</a:t>
            </a:r>
            <a:r>
              <a:rPr lang="en-US" sz="1600" dirty="0" smtClean="0">
                <a:solidFill>
                  <a:srgbClr val="7030A0"/>
                </a:solidFill>
                <a:latin typeface="Helvetica Neue"/>
              </a:rPr>
              <a:t>evel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600" dirty="0" smtClean="0">
                <a:solidFill>
                  <a:srgbClr val="7030A0"/>
                </a:solidFill>
                <a:latin typeface="Helvetica Neue"/>
              </a:rPr>
              <a:t>Used in limited scope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600" dirty="0">
                <a:solidFill>
                  <a:srgbClr val="C00000"/>
                </a:solidFill>
                <a:latin typeface="Helvetica Neue"/>
              </a:rPr>
              <a:t>3</a:t>
            </a:r>
            <a:r>
              <a:rPr lang="en-US" sz="1600" baseline="30000" dirty="0">
                <a:solidFill>
                  <a:srgbClr val="C00000"/>
                </a:solidFill>
                <a:latin typeface="Helvetica Neue"/>
              </a:rPr>
              <a:t>rd</a:t>
            </a:r>
            <a:r>
              <a:rPr lang="en-US" sz="1600" dirty="0">
                <a:solidFill>
                  <a:srgbClr val="C00000"/>
                </a:solidFill>
                <a:latin typeface="Helvetica Neue"/>
              </a:rPr>
              <a:t> level of Abstraction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sz="1600" dirty="0" smtClean="0">
                <a:solidFill>
                  <a:srgbClr val="7030A0"/>
                </a:solidFill>
                <a:latin typeface="Helvetica Neue"/>
              </a:rPr>
              <a:t>HTML, SQL, SED, AWK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2015" y="1174948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Paradigm based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2015" y="330964"/>
            <a:ext cx="881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989B1"/>
                </a:solidFill>
                <a:latin typeface="Helvetica Neue"/>
                <a:cs typeface="Helvetica Neue"/>
              </a:rPr>
              <a:t>Programming Language Classification</a:t>
            </a:r>
            <a:endParaRPr lang="en-US" sz="3600" b="1" dirty="0">
              <a:solidFill>
                <a:srgbClr val="0989B1"/>
              </a:solidFill>
              <a:latin typeface="Helvetica Neue"/>
              <a:cs typeface="Helvetica Neu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99010" y="1171583"/>
            <a:ext cx="2722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Helvetica Neue"/>
                <a:cs typeface="Helvetica Neue"/>
              </a:rPr>
              <a:t>Script based</a:t>
            </a:r>
            <a:endParaRPr lang="en-US" sz="2400" b="1" dirty="0">
              <a:solidFill>
                <a:srgbClr val="C00000"/>
              </a:solidFill>
              <a:latin typeface="Helvetica Neue"/>
              <a:cs typeface="Helvetica Neue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1877858"/>
            <a:ext cx="31242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/>
              </a:rPr>
              <a:t>General purpose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/>
              </a:rPr>
              <a:t>Focus on S/W domain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/>
              </a:rPr>
              <a:t>Rules on code &amp; data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dirty="0" smtClean="0">
                <a:solidFill>
                  <a:srgbClr val="C00000"/>
                </a:solidFill>
                <a:latin typeface="Helvetica Neue"/>
              </a:rPr>
              <a:t>1</a:t>
            </a:r>
            <a:r>
              <a:rPr lang="en-US" baseline="30000" dirty="0" smtClean="0">
                <a:solidFill>
                  <a:srgbClr val="C00000"/>
                </a:solidFill>
                <a:latin typeface="Helvetica Neue"/>
              </a:rPr>
              <a:t>st</a:t>
            </a:r>
            <a:r>
              <a:rPr lang="en-US" dirty="0" smtClean="0">
                <a:solidFill>
                  <a:srgbClr val="C00000"/>
                </a:solidFill>
                <a:latin typeface="Helvetica Neue"/>
              </a:rPr>
              <a:t> level of Abstraction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dirty="0">
                <a:solidFill>
                  <a:srgbClr val="7030A0"/>
                </a:solidFill>
                <a:latin typeface="Helvetica Neue"/>
              </a:rPr>
              <a:t>C, C++, C#, </a:t>
            </a:r>
            <a:r>
              <a:rPr lang="en-US" dirty="0" smtClean="0">
                <a:solidFill>
                  <a:srgbClr val="7030A0"/>
                </a:solidFill>
                <a:latin typeface="Helvetica Neue"/>
              </a:rPr>
              <a:t>Java</a:t>
            </a:r>
            <a:endParaRPr lang="en-US" dirty="0">
              <a:solidFill>
                <a:srgbClr val="7030A0"/>
              </a:solidFill>
              <a:latin typeface="Helvetica Neue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92101" y="1865894"/>
            <a:ext cx="334404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dirty="0">
                <a:solidFill>
                  <a:srgbClr val="7030A0"/>
                </a:solidFill>
                <a:latin typeface="Helvetica Neue"/>
              </a:rPr>
              <a:t>D</a:t>
            </a:r>
            <a:r>
              <a:rPr lang="en-US" dirty="0" smtClean="0">
                <a:solidFill>
                  <a:srgbClr val="7030A0"/>
                </a:solidFill>
                <a:latin typeface="Helvetica Neue"/>
              </a:rPr>
              <a:t>iscrete commands strung into a coherent whole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dirty="0" smtClean="0">
                <a:solidFill>
                  <a:srgbClr val="7030A0"/>
                </a:solidFill>
                <a:latin typeface="Helvetica Neue"/>
              </a:rPr>
              <a:t>Automate repeatable tasks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dirty="0" smtClean="0">
                <a:solidFill>
                  <a:srgbClr val="C00000"/>
                </a:solidFill>
                <a:latin typeface="Helvetica Neue"/>
              </a:rPr>
              <a:t>2</a:t>
            </a:r>
            <a:r>
              <a:rPr lang="en-US" baseline="30000" dirty="0" smtClean="0">
                <a:solidFill>
                  <a:srgbClr val="C00000"/>
                </a:solidFill>
                <a:latin typeface="Helvetica Neue"/>
              </a:rPr>
              <a:t>nd</a:t>
            </a:r>
            <a:r>
              <a:rPr lang="en-US" dirty="0" smtClean="0">
                <a:solidFill>
                  <a:srgbClr val="C00000"/>
                </a:solidFill>
                <a:latin typeface="Helvetica Neue"/>
              </a:rPr>
              <a:t> level of Abstraction</a:t>
            </a:r>
          </a:p>
          <a:p>
            <a:pPr marL="285750" indent="-285750">
              <a:buClr>
                <a:srgbClr val="C00000"/>
              </a:buClr>
              <a:buFont typeface="ZapfDingbatsITC" charset="0"/>
              <a:buChar char="❊"/>
            </a:pPr>
            <a:r>
              <a:rPr lang="en-US" dirty="0" err="1">
                <a:solidFill>
                  <a:srgbClr val="7030A0"/>
                </a:solidFill>
                <a:latin typeface="Helvetica Neue"/>
              </a:rPr>
              <a:t>Py</a:t>
            </a:r>
            <a:r>
              <a:rPr lang="en-US" dirty="0">
                <a:solidFill>
                  <a:srgbClr val="7030A0"/>
                </a:solidFill>
                <a:latin typeface="Helvetica Neue"/>
              </a:rPr>
              <a:t>, PHP, JS, Ruby, </a:t>
            </a:r>
            <a:r>
              <a:rPr lang="en-US" dirty="0" smtClean="0">
                <a:solidFill>
                  <a:srgbClr val="7030A0"/>
                </a:solidFill>
                <a:latin typeface="Helvetica Neue"/>
              </a:rPr>
              <a:t>Bash</a:t>
            </a:r>
            <a:endParaRPr lang="en-US" dirty="0">
              <a:solidFill>
                <a:srgbClr val="7030A0"/>
              </a:solidFill>
              <a:latin typeface="Helvetica Neue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91171" y="3420501"/>
            <a:ext cx="156966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800" dirty="0">
                <a:solidFill>
                  <a:srgbClr val="7030A0"/>
                </a:solidFill>
                <a:latin typeface="Helvetica Neue"/>
              </a:rPr>
              <a:t>💊</a:t>
            </a:r>
            <a:endParaRPr lang="en-US" sz="10800" dirty="0"/>
          </a:p>
        </p:txBody>
      </p:sp>
      <p:sp>
        <p:nvSpPr>
          <p:cNvPr id="15" name="Rectangle 14"/>
          <p:cNvSpPr/>
          <p:nvPr/>
        </p:nvSpPr>
        <p:spPr>
          <a:xfrm>
            <a:off x="708691" y="3420501"/>
            <a:ext cx="138550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800" dirty="0" smtClean="0">
                <a:solidFill>
                  <a:srgbClr val="7030A0"/>
                </a:solidFill>
                <a:latin typeface="Helvetica Neue"/>
              </a:rPr>
              <a:t>🃋</a:t>
            </a:r>
            <a:endParaRPr lang="en-US" sz="12800" dirty="0"/>
          </a:p>
        </p:txBody>
      </p:sp>
      <p:sp>
        <p:nvSpPr>
          <p:cNvPr id="6" name="Rectangle 5"/>
          <p:cNvSpPr/>
          <p:nvPr/>
        </p:nvSpPr>
        <p:spPr>
          <a:xfrm>
            <a:off x="3299010" y="3355186"/>
            <a:ext cx="1826141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800" dirty="0">
                <a:solidFill>
                  <a:srgbClr val="7030A0"/>
                </a:solidFill>
                <a:latin typeface="Helvetica Neue"/>
              </a:rPr>
              <a:t>🗡</a:t>
            </a:r>
            <a:endParaRPr lang="en-US" sz="12800" dirty="0"/>
          </a:p>
        </p:txBody>
      </p:sp>
    </p:spTree>
    <p:extLst>
      <p:ext uri="{BB962C8B-B14F-4D97-AF65-F5344CB8AC3E}">
        <p14:creationId xmlns:p14="http://schemas.microsoft.com/office/powerpoint/2010/main" val="826949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5195</TotalTime>
  <Words>1257</Words>
  <Application>Microsoft Macintosh PowerPoint</Application>
  <PresentationFormat>On-screen Show (16:9)</PresentationFormat>
  <Paragraphs>415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AppleColorEmoji</vt:lpstr>
      <vt:lpstr>Calibri</vt:lpstr>
      <vt:lpstr>Courier New</vt:lpstr>
      <vt:lpstr>CourierNewPSMT</vt:lpstr>
      <vt:lpstr>Helvetica Neue</vt:lpstr>
      <vt:lpstr>Wingdings</vt:lpstr>
      <vt:lpstr>ZapfDingbatsITC</vt:lpstr>
      <vt:lpstr>Arial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havas</dc:creator>
  <cp:lastModifiedBy>GIREESH Punam</cp:lastModifiedBy>
  <cp:revision>271</cp:revision>
  <dcterms:created xsi:type="dcterms:W3CDTF">2015-09-16T19:31:31Z</dcterms:created>
  <dcterms:modified xsi:type="dcterms:W3CDTF">2018-03-22T14:52:17Z</dcterms:modified>
</cp:coreProperties>
</file>